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273" r:id="rId5"/>
    <p:sldId id="275" r:id="rId6"/>
    <p:sldId id="276" r:id="rId7"/>
    <p:sldId id="277" r:id="rId8"/>
    <p:sldId id="278" r:id="rId9"/>
    <p:sldId id="264" r:id="rId10"/>
    <p:sldId id="280" r:id="rId11"/>
    <p:sldId id="281" r:id="rId12"/>
    <p:sldId id="267"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EC6B30-7390-A45A-E51A-CEE3F6B83812}" v="1061" dt="2026-02-03T17:28:03.788"/>
    <p1510:client id="{6484B628-1109-4A0C-7747-BFF126794DDF}" v="986" dt="2026-02-02T17:42:46.618"/>
    <p1510:client id="{E8DAB8DA-F708-2A9C-1453-ADEFDFDDB9B0}" v="23" dt="2026-02-02T19:53:48.3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4" autoAdjust="0"/>
    <p:restoredTop sz="94683"/>
  </p:normalViewPr>
  <p:slideViewPr>
    <p:cSldViewPr snapToGrid="0">
      <p:cViewPr varScale="1">
        <p:scale>
          <a:sx n="98" d="100"/>
          <a:sy n="98" d="100"/>
        </p:scale>
        <p:origin x="96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1251-0069-4C4A-8CD0-A1BCBFC5277C}"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A46456-C663-4650-8959-40D214C7671B}" type="slidenum">
              <a:rPr lang="en-GB" smtClean="0"/>
              <a:t>‹#›</a:t>
            </a:fld>
            <a:endParaRPr lang="en-GB"/>
          </a:p>
        </p:txBody>
      </p:sp>
    </p:spTree>
    <p:extLst>
      <p:ext uri="{BB962C8B-B14F-4D97-AF65-F5344CB8AC3E}">
        <p14:creationId xmlns:p14="http://schemas.microsoft.com/office/powerpoint/2010/main" val="399334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A46456-C663-4650-8959-40D214C7671B}" type="slidenum">
              <a:rPr lang="en-GB" smtClean="0"/>
              <a:t>1</a:t>
            </a:fld>
            <a:endParaRPr lang="en-GB"/>
          </a:p>
        </p:txBody>
      </p:sp>
    </p:spTree>
    <p:extLst>
      <p:ext uri="{BB962C8B-B14F-4D97-AF65-F5344CB8AC3E}">
        <p14:creationId xmlns:p14="http://schemas.microsoft.com/office/powerpoint/2010/main" val="1201328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4A967-E147-CC2D-FBFE-B71ECDDDE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3F60B-587C-99CE-0407-B1B4F12E4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9BCF6-6A2B-5FD5-716C-900D65F7DA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8C741C-D980-ACB4-6313-A9EE17E6C115}"/>
              </a:ext>
            </a:extLst>
          </p:cNvPr>
          <p:cNvSpPr>
            <a:spLocks noGrp="1"/>
          </p:cNvSpPr>
          <p:nvPr>
            <p:ph type="sldNum" sz="quarter" idx="5"/>
          </p:nvPr>
        </p:nvSpPr>
        <p:spPr/>
        <p:txBody>
          <a:bodyPr/>
          <a:lstStyle/>
          <a:p>
            <a:fld id="{E2A46456-C663-4650-8959-40D214C7671B}" type="slidenum">
              <a:rPr lang="en-GB" smtClean="0"/>
              <a:t>2</a:t>
            </a:fld>
            <a:endParaRPr lang="en-GB"/>
          </a:p>
        </p:txBody>
      </p:sp>
    </p:spTree>
    <p:extLst>
      <p:ext uri="{BB962C8B-B14F-4D97-AF65-F5344CB8AC3E}">
        <p14:creationId xmlns:p14="http://schemas.microsoft.com/office/powerpoint/2010/main" val="1142899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866CC-65D9-A48E-17F1-2CD1A88691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392CED-C26C-30BD-05D8-C17B019BD6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E1E0EB-ECD0-E315-59C0-18A9CD743AD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BE5BCD7-A1D1-C9CA-467C-8432C9CC29F5}"/>
              </a:ext>
            </a:extLst>
          </p:cNvPr>
          <p:cNvSpPr>
            <a:spLocks noGrp="1"/>
          </p:cNvSpPr>
          <p:nvPr>
            <p:ph type="sldNum" sz="quarter" idx="5"/>
          </p:nvPr>
        </p:nvSpPr>
        <p:spPr/>
        <p:txBody>
          <a:bodyPr/>
          <a:lstStyle/>
          <a:p>
            <a:fld id="{E2A46456-C663-4650-8959-40D214C7671B}" type="slidenum">
              <a:rPr lang="en-GB" smtClean="0"/>
              <a:t>3</a:t>
            </a:fld>
            <a:endParaRPr lang="en-GB"/>
          </a:p>
        </p:txBody>
      </p:sp>
    </p:spTree>
    <p:extLst>
      <p:ext uri="{BB962C8B-B14F-4D97-AF65-F5344CB8AC3E}">
        <p14:creationId xmlns:p14="http://schemas.microsoft.com/office/powerpoint/2010/main" val="465261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3CED9-714D-6A74-73D2-213B1FC6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FF012A-024D-8443-35B5-A05B215E38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2D700D-CA7E-D7BE-BBDB-EF1BDFA22A3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FC6C1D2-E66C-7AFB-BBF0-700597F44159}"/>
              </a:ext>
            </a:extLst>
          </p:cNvPr>
          <p:cNvSpPr>
            <a:spLocks noGrp="1"/>
          </p:cNvSpPr>
          <p:nvPr>
            <p:ph type="sldNum" sz="quarter" idx="5"/>
          </p:nvPr>
        </p:nvSpPr>
        <p:spPr/>
        <p:txBody>
          <a:bodyPr/>
          <a:lstStyle/>
          <a:p>
            <a:fld id="{E2A46456-C663-4650-8959-40D214C7671B}" type="slidenum">
              <a:rPr lang="en-GB" smtClean="0"/>
              <a:t>4</a:t>
            </a:fld>
            <a:endParaRPr lang="en-GB"/>
          </a:p>
        </p:txBody>
      </p:sp>
    </p:spTree>
    <p:extLst>
      <p:ext uri="{BB962C8B-B14F-4D97-AF65-F5344CB8AC3E}">
        <p14:creationId xmlns:p14="http://schemas.microsoft.com/office/powerpoint/2010/main" val="3937433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B5F2F-5154-CF1D-EED4-AC14A25375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32498E-C5AF-C75B-1DD2-4BB954020D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390F8D-A0A7-5FD4-F3BB-4F8DC0092FB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9C544EE-0D8B-349C-AB3D-4D64626252A0}"/>
              </a:ext>
            </a:extLst>
          </p:cNvPr>
          <p:cNvSpPr>
            <a:spLocks noGrp="1"/>
          </p:cNvSpPr>
          <p:nvPr>
            <p:ph type="sldNum" sz="quarter" idx="5"/>
          </p:nvPr>
        </p:nvSpPr>
        <p:spPr/>
        <p:txBody>
          <a:bodyPr/>
          <a:lstStyle/>
          <a:p>
            <a:fld id="{E2A46456-C663-4650-8959-40D214C7671B}" type="slidenum">
              <a:rPr lang="en-GB" smtClean="0"/>
              <a:t>5</a:t>
            </a:fld>
            <a:endParaRPr lang="en-GB"/>
          </a:p>
        </p:txBody>
      </p:sp>
    </p:spTree>
    <p:extLst>
      <p:ext uri="{BB962C8B-B14F-4D97-AF65-F5344CB8AC3E}">
        <p14:creationId xmlns:p14="http://schemas.microsoft.com/office/powerpoint/2010/main" val="3159950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0CAE4-743B-B8AD-F482-3B4440BED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CC756-CEF8-6CEC-4F02-3F8844DC34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1E5E91-0B9F-57F3-3DF6-C88E508498C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50AB115-49E0-253F-7E03-208B45BA6A8B}"/>
              </a:ext>
            </a:extLst>
          </p:cNvPr>
          <p:cNvSpPr>
            <a:spLocks noGrp="1"/>
          </p:cNvSpPr>
          <p:nvPr>
            <p:ph type="sldNum" sz="quarter" idx="5"/>
          </p:nvPr>
        </p:nvSpPr>
        <p:spPr/>
        <p:txBody>
          <a:bodyPr/>
          <a:lstStyle/>
          <a:p>
            <a:fld id="{E2A46456-C663-4650-8959-40D214C7671B}" type="slidenum">
              <a:rPr lang="en-GB" smtClean="0"/>
              <a:t>7</a:t>
            </a:fld>
            <a:endParaRPr lang="en-GB"/>
          </a:p>
        </p:txBody>
      </p:sp>
    </p:spTree>
    <p:extLst>
      <p:ext uri="{BB962C8B-B14F-4D97-AF65-F5344CB8AC3E}">
        <p14:creationId xmlns:p14="http://schemas.microsoft.com/office/powerpoint/2010/main" val="2902685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FCF23-060F-5028-72CB-A547F3AFF6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2BA8E-41C6-0DE3-9178-61339C7496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1EFB11-3795-DA26-1B54-9C51CCA1EBD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C7BB34C-2B6B-9C96-BA4C-9B13807038EE}"/>
              </a:ext>
            </a:extLst>
          </p:cNvPr>
          <p:cNvSpPr>
            <a:spLocks noGrp="1"/>
          </p:cNvSpPr>
          <p:nvPr>
            <p:ph type="sldNum" sz="quarter" idx="5"/>
          </p:nvPr>
        </p:nvSpPr>
        <p:spPr/>
        <p:txBody>
          <a:bodyPr/>
          <a:lstStyle/>
          <a:p>
            <a:fld id="{E2A46456-C663-4650-8959-40D214C7671B}" type="slidenum">
              <a:rPr lang="en-GB" smtClean="0"/>
              <a:t>8</a:t>
            </a:fld>
            <a:endParaRPr lang="en-GB"/>
          </a:p>
        </p:txBody>
      </p:sp>
    </p:spTree>
    <p:extLst>
      <p:ext uri="{BB962C8B-B14F-4D97-AF65-F5344CB8AC3E}">
        <p14:creationId xmlns:p14="http://schemas.microsoft.com/office/powerpoint/2010/main" val="4068811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37C91-3058-394C-7968-86AE0ADAA2E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68487F7-FFD4-A976-23A6-866DC6516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DAB773B-64F4-7461-137D-85F9639D40CB}"/>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0465E9D1-A8F9-CF4C-2AC9-470EFA6D77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D321274-F8E8-CC95-358B-76F90F7EF69E}"/>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2102416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F4D0A-CBAF-418D-55CE-6020AEE32ED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ACD3417-CF67-AFBD-7A1D-8C31BF88A54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0727677-5C1F-9909-13A4-79E4428B5F77}"/>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FF7E6D33-D0E2-64B6-2465-2A3D133A3F3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87350B-7CFF-E4D4-106C-8B494AC229ED}"/>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4274384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38DC8-BED7-B1D5-C4E3-1C15D4482CF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E2CDE57-7B44-ACBC-41BF-57570BA80A0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C6B1A4-9D32-F40C-BF98-DE8112C75997}"/>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58828CE5-7105-FE07-9699-E1C24A640BF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574315-C9E7-C15F-E859-1D4E3FEAC75E}"/>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3717659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17BB1-3D51-21BF-30F9-15720A63125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187FA41-D60C-44E9-B62B-B729A796D40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CF4C07E-1F2D-3901-B698-580B8AFF691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3451541-08FE-16DB-3C5C-554A7ADF6422}"/>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6" name="Footer Placeholder 5">
            <a:extLst>
              <a:ext uri="{FF2B5EF4-FFF2-40B4-BE49-F238E27FC236}">
                <a16:creationId xmlns:a16="http://schemas.microsoft.com/office/drawing/2014/main" id="{660E8CA8-95C8-F141-0B2D-58E82A2637A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F293698-5015-7912-C879-07D1AE401007}"/>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1782138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A3810-2126-68FC-DD39-03A5DE02247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3B45B07-15ED-1547-AD1F-4FD3EAC6F6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064150F-BAA3-107A-BE7B-E0DE3518305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7FD9C5-B77E-4000-204B-9901F9E433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5394385-56B6-1F0D-0709-9939DCFBED7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4785C0F-8DD5-B4E1-3F68-99E6D29F163E}"/>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8" name="Footer Placeholder 7">
            <a:extLst>
              <a:ext uri="{FF2B5EF4-FFF2-40B4-BE49-F238E27FC236}">
                <a16:creationId xmlns:a16="http://schemas.microsoft.com/office/drawing/2014/main" id="{55506528-E456-4761-9E9B-14F96BBA166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DA85C37E-6011-E36A-C53F-95AA5FB18622}"/>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42495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4CB89-0F60-C7ED-8BF5-EC8D701122E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47E2ED2-EA9B-A3BA-4025-7FAB8767FD85}"/>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4" name="Footer Placeholder 3">
            <a:extLst>
              <a:ext uri="{FF2B5EF4-FFF2-40B4-BE49-F238E27FC236}">
                <a16:creationId xmlns:a16="http://schemas.microsoft.com/office/drawing/2014/main" id="{A4BDB954-4BAE-9C63-A05E-34AA52B5C07E}"/>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D167B3C-E1E4-FBAD-D217-BFAB61A0D7E3}"/>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2567759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AB505D-7D32-1BD3-AB6E-49FD2E888D92}"/>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3" name="Footer Placeholder 2">
            <a:extLst>
              <a:ext uri="{FF2B5EF4-FFF2-40B4-BE49-F238E27FC236}">
                <a16:creationId xmlns:a16="http://schemas.microsoft.com/office/drawing/2014/main" id="{48E3C2CA-5B43-3955-EAFF-3FB78E025AD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A9292FA-8C52-EE43-C0B7-4842C0A416FE}"/>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3059934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940CF-4B9D-6B77-D96F-29B6946FD67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F2B3E69-B3B9-DCD1-8E8B-827DA1D73D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695D5AE-E12E-DCE4-3694-7271BA0AE8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5599B5-8927-A873-7BE0-5A4E00E68047}"/>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6" name="Footer Placeholder 5">
            <a:extLst>
              <a:ext uri="{FF2B5EF4-FFF2-40B4-BE49-F238E27FC236}">
                <a16:creationId xmlns:a16="http://schemas.microsoft.com/office/drawing/2014/main" id="{E4293345-EE17-C7AF-1E4B-43B3482C2C5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52615FB-DF6B-494E-BE47-F2897AEA763E}"/>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1346318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F1CF7-D938-5F30-2840-3A8CCE5CC03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F87F820-F36A-C02E-E4EC-44B1F3448A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FFC4211-30E1-F598-E967-8354DBE43E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4AF25F4-6EC3-BD1B-4FE2-423DDFB33A0E}"/>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6" name="Footer Placeholder 5">
            <a:extLst>
              <a:ext uri="{FF2B5EF4-FFF2-40B4-BE49-F238E27FC236}">
                <a16:creationId xmlns:a16="http://schemas.microsoft.com/office/drawing/2014/main" id="{2F6513CA-C1DB-6F96-56E7-50AEB547C5A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D015C0D-05A7-4AD8-BD5F-2A513F31B9B5}"/>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34171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27421-0FA8-968E-4179-AA74E073F7B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5FE4638-ED96-A089-0AC6-0AD0DC9FDE4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79D490C-3ABE-1B2A-C057-20ACF3EC6988}"/>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5A75E371-4AD6-36EF-F8A6-7DA15BCE401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32C7B2D-50EF-258A-745B-292155AA301F}"/>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11435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386CB3-E63E-904C-90CD-33910E18563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020EB28-EA9A-AC2E-D180-C711850EFBB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77D6053-E8D0-6754-01D1-367A3942612C}"/>
              </a:ext>
            </a:extLst>
          </p:cNvPr>
          <p:cNvSpPr>
            <a:spLocks noGrp="1"/>
          </p:cNvSpPr>
          <p:nvPr>
            <p:ph type="dt" sz="half" idx="10"/>
          </p:nvPr>
        </p:nvSpPr>
        <p:spPr/>
        <p:txBody>
          <a:body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F7D6CDE0-89F1-7A61-D425-B2A01062794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774D806-276C-E677-2D39-9A4908A5B9A8}"/>
              </a:ext>
            </a:extLst>
          </p:cNvPr>
          <p:cNvSpPr>
            <a:spLocks noGrp="1"/>
          </p:cNvSpPr>
          <p:nvPr>
            <p:ph type="sldNum" sz="quarter" idx="12"/>
          </p:nvPr>
        </p:nvSpPr>
        <p:spPr/>
        <p:txBody>
          <a:bodyPr/>
          <a:lstStyle/>
          <a:p>
            <a:fld id="{9BFA923E-C62E-4FD9-A56B-02E5EE3FA707}" type="slidenum">
              <a:rPr lang="en-GB" smtClean="0"/>
              <a:t>‹#›</a:t>
            </a:fld>
            <a:endParaRPr lang="en-GB" dirty="0"/>
          </a:p>
        </p:txBody>
      </p:sp>
    </p:spTree>
    <p:extLst>
      <p:ext uri="{BB962C8B-B14F-4D97-AF65-F5344CB8AC3E}">
        <p14:creationId xmlns:p14="http://schemas.microsoft.com/office/powerpoint/2010/main" val="1180790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502AF0-FB44-B39A-EA18-A13005E01F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74D7309-CA73-CB22-45EF-2302BE25DE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D15EE1A-1BEC-C9B5-490E-58B1ED6BF5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D3EDBC9-E7C7-4EED-8824-FDAE36F47318}" type="datetimeFigureOut">
              <a:rPr lang="en-GB" smtClean="0"/>
              <a:t>03/02/2026</a:t>
            </a:fld>
            <a:endParaRPr lang="en-GB" dirty="0"/>
          </a:p>
        </p:txBody>
      </p:sp>
      <p:sp>
        <p:nvSpPr>
          <p:cNvPr id="5" name="Footer Placeholder 4">
            <a:extLst>
              <a:ext uri="{FF2B5EF4-FFF2-40B4-BE49-F238E27FC236}">
                <a16:creationId xmlns:a16="http://schemas.microsoft.com/office/drawing/2014/main" id="{4E5A6506-D413-4BD6-0A14-729955A5E1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E1787764-A3A2-7474-D53A-4CAC5BE146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FA923E-C62E-4FD9-A56B-02E5EE3FA707}" type="slidenum">
              <a:rPr lang="en-GB" smtClean="0"/>
              <a:t>‹#›</a:t>
            </a:fld>
            <a:endParaRPr lang="en-GB" dirty="0"/>
          </a:p>
        </p:txBody>
      </p:sp>
    </p:spTree>
    <p:extLst>
      <p:ext uri="{BB962C8B-B14F-4D97-AF65-F5344CB8AC3E}">
        <p14:creationId xmlns:p14="http://schemas.microsoft.com/office/powerpoint/2010/main" val="15076645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81177-ABCA-DBD1-12E0-7A48933848CC}"/>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122065" y="1232077"/>
            <a:ext cx="3424208" cy="4768281"/>
          </a:xfrm>
          <a:ln>
            <a:noFill/>
          </a:ln>
        </p:spPr>
        <p:txBody>
          <a:bodyPr vert="horz" lIns="91440" tIns="45720" rIns="91440" bIns="45720" rtlCol="0" anchor="t">
            <a:normAutofit fontScale="62500" lnSpcReduction="20000"/>
          </a:bodyPr>
          <a:lstStyle/>
          <a:p>
            <a:pPr marL="0" indent="0">
              <a:buNone/>
            </a:pPr>
            <a:r>
              <a:rPr lang="en-US" sz="4500" b="1" dirty="0"/>
              <a:t>You ask: </a:t>
            </a:r>
          </a:p>
          <a:p>
            <a:pPr marL="0" indent="0">
              <a:lnSpc>
                <a:spcPct val="120000"/>
              </a:lnSpc>
              <a:buNone/>
            </a:pPr>
            <a:r>
              <a:rPr lang="en-US" sz="3600" b="1" dirty="0"/>
              <a:t>There are many  different types of rating:</a:t>
            </a:r>
          </a:p>
          <a:p>
            <a:pPr marL="0" indent="0">
              <a:lnSpc>
                <a:spcPct val="120000"/>
              </a:lnSpc>
              <a:buNone/>
            </a:pPr>
            <a:endParaRPr lang="en-US" sz="1100" b="1" dirty="0"/>
          </a:p>
          <a:p>
            <a:pPr marL="514350" indent="-514350">
              <a:lnSpc>
                <a:spcPct val="120000"/>
              </a:lnSpc>
              <a:buAutoNum type="arabicPeriod"/>
            </a:pPr>
            <a:r>
              <a:rPr lang="en-US" sz="3600" dirty="0"/>
              <a:t>What star rating would a B&amp;B with basic rooms get from the </a:t>
            </a:r>
            <a:r>
              <a:rPr lang="en-US" sz="3600" b="1" dirty="0"/>
              <a:t>AA</a:t>
            </a:r>
            <a:r>
              <a:rPr lang="en-US" sz="3600" dirty="0"/>
              <a:t>?</a:t>
            </a:r>
          </a:p>
          <a:p>
            <a:pPr marL="514350" indent="-514350">
              <a:lnSpc>
                <a:spcPct val="120000"/>
              </a:lnSpc>
              <a:buAutoNum type="arabicPeriod"/>
            </a:pPr>
            <a:endParaRPr lang="en-US" sz="2200" dirty="0"/>
          </a:p>
          <a:p>
            <a:pPr marL="514350" indent="-514350">
              <a:lnSpc>
                <a:spcPct val="120000"/>
              </a:lnSpc>
              <a:buAutoNum type="arabicPeriod"/>
            </a:pPr>
            <a:r>
              <a:rPr lang="en-US" sz="3600" dirty="0">
                <a:solidFill>
                  <a:schemeClr val="tx2">
                    <a:lumMod val="75000"/>
                    <a:lumOff val="25000"/>
                  </a:schemeClr>
                </a:solidFill>
              </a:rPr>
              <a:t>What does a rating of 5 mean from the </a:t>
            </a:r>
            <a:r>
              <a:rPr lang="en-US" sz="3600" b="1" dirty="0">
                <a:solidFill>
                  <a:schemeClr val="tx2">
                    <a:lumMod val="75000"/>
                    <a:lumOff val="25000"/>
                  </a:schemeClr>
                </a:solidFill>
              </a:rPr>
              <a:t>food standards agency</a:t>
            </a:r>
          </a:p>
          <a:p>
            <a:pPr marL="514350" indent="-514350">
              <a:buAutoNum type="arabicPeriod"/>
            </a:pPr>
            <a:endParaRPr lang="en-US" dirty="0"/>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550284" y="1465718"/>
            <a:ext cx="3348896" cy="4768281"/>
          </a:xfrm>
          <a:prstGeom prst="rect">
            <a:avLst/>
          </a:prstGeom>
          <a:ln>
            <a:solidFill>
              <a:srgbClr val="4472C4"/>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rPr>
              <a:t>If the rooms are basic, it would be a 1 star</a:t>
            </a:r>
            <a:r>
              <a:rPr lang="en-US" dirty="0">
                <a:solidFill>
                  <a:prstClr val="black"/>
                </a:solidFill>
                <a:latin typeface="Aptos" panose="02110004020202020204"/>
              </a:rPr>
              <a:t> </a:t>
            </a:r>
            <a:r>
              <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rPr>
              <a:t>rating.</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lang="en-US" dirty="0">
              <a:solidFill>
                <a:prstClr val="black"/>
              </a:solidFill>
              <a:latin typeface="Aptos" panose="02110004020202020204"/>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lang="en-US" dirty="0">
                <a:solidFill>
                  <a:schemeClr val="tx2">
                    <a:lumMod val="75000"/>
                    <a:lumOff val="25000"/>
                  </a:schemeClr>
                </a:solidFill>
                <a:latin typeface="Aptos" panose="02110004020202020204"/>
              </a:rPr>
              <a:t>It means the hygiene standards are excellent</a:t>
            </a:r>
            <a:endParaRPr kumimoji="0" lang="en-US" sz="2800" b="0" i="0" u="none" strike="noStrike" kern="1200" cap="none" spc="0" normalizeH="0" baseline="0" noProof="0" dirty="0">
              <a:ln>
                <a:noFill/>
              </a:ln>
              <a:solidFill>
                <a:schemeClr val="tx2">
                  <a:lumMod val="75000"/>
                  <a:lumOff val="25000"/>
                </a:schemeClr>
              </a:solidFill>
              <a:effectLst/>
              <a:uLnTx/>
              <a:uFillTx/>
              <a:latin typeface="Aptos" panose="02110004020202020204"/>
              <a:ea typeface="+mn-ea"/>
              <a:cs typeface="+mn-cs"/>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7072172" y="1372916"/>
            <a:ext cx="4997763" cy="5437729"/>
          </a:xfrm>
          <a:prstGeom prst="rect">
            <a:avLst/>
          </a:prstGeom>
          <a:ln>
            <a:noFill/>
          </a:ln>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You might ask them to explain this to extend their answer:</a:t>
            </a:r>
          </a:p>
          <a:p>
            <a:pPr marL="514350" marR="0" lvl="0" indent="-514350" algn="l" defTabSz="914400" rtl="0" eaLnBrk="1" fontAlgn="auto" latinLnBrk="0" hangingPunct="1">
              <a:lnSpc>
                <a:spcPct val="120000"/>
              </a:lnSpc>
              <a:spcBef>
                <a:spcPts val="1000"/>
              </a:spcBef>
              <a:spcAft>
                <a:spcPts val="0"/>
              </a:spcAft>
              <a:buClrTx/>
              <a:buSzTx/>
              <a:buFont typeface="Arial" panose="020B0604020202020204" pitchFamily="34" charset="0"/>
              <a:buAutoNum type="arabicPeriod"/>
              <a:tabLst/>
              <a:defRPr/>
            </a:pPr>
            <a:r>
              <a:rPr lang="en-US" dirty="0">
                <a:solidFill>
                  <a:prstClr val="black"/>
                </a:solidFill>
                <a:latin typeface="Aptos" panose="02110004020202020204"/>
              </a:rPr>
              <a:t>They might have basic rooms, with shared facilities (Bathrooms) Basic breakfast options, tired décor, not the friendliest of staff!</a:t>
            </a:r>
          </a:p>
          <a:p>
            <a:pPr marL="514350" marR="0" lvl="0" indent="-514350" algn="l" defTabSz="914400" rtl="0" eaLnBrk="1" fontAlgn="auto" latinLnBrk="0" hangingPunct="1">
              <a:lnSpc>
                <a:spcPct val="120000"/>
              </a:lnSpc>
              <a:spcBef>
                <a:spcPts val="1000"/>
              </a:spcBef>
              <a:spcAft>
                <a:spcPts val="0"/>
              </a:spcAft>
              <a:buClrTx/>
              <a:buSzTx/>
              <a:buFont typeface="Arial" panose="020B0604020202020204" pitchFamily="34" charset="0"/>
              <a:buAutoNum type="arabicPeriod"/>
              <a:tabLst/>
              <a:defRPr/>
            </a:pPr>
            <a:r>
              <a:rPr lang="en-US" sz="3400" dirty="0">
                <a:solidFill>
                  <a:schemeClr val="tx2">
                    <a:lumMod val="75000"/>
                    <a:lumOff val="25000"/>
                  </a:schemeClr>
                </a:solidFill>
                <a:latin typeface="Aptos" panose="02110004020202020204"/>
              </a:rPr>
              <a:t>These rating show </a:t>
            </a:r>
          </a:p>
          <a:p>
            <a:pPr lvl="1">
              <a:lnSpc>
                <a:spcPct val="120000"/>
              </a:lnSpc>
            </a:pPr>
            <a:r>
              <a:rPr lang="en-GB" sz="2600" dirty="0">
                <a:solidFill>
                  <a:schemeClr val="tx2">
                    <a:lumMod val="75000"/>
                    <a:lumOff val="25000"/>
                  </a:schemeClr>
                </a:solidFill>
                <a:latin typeface="Open Sans" panose="020F0502020204030204" pitchFamily="34" charset="0"/>
              </a:rPr>
              <a:t>How hygienically the food is handled – how it is prepared, cooked, re-heated, cooled and stored.</a:t>
            </a:r>
          </a:p>
          <a:p>
            <a:pPr lvl="1">
              <a:lnSpc>
                <a:spcPct val="120000"/>
              </a:lnSpc>
            </a:pPr>
            <a:r>
              <a:rPr lang="en-GB" sz="2600" dirty="0">
                <a:solidFill>
                  <a:schemeClr val="tx2">
                    <a:lumMod val="75000"/>
                    <a:lumOff val="25000"/>
                  </a:schemeClr>
                </a:solidFill>
                <a:latin typeface="Open Sans" panose="020F0502020204030204" pitchFamily="34" charset="0"/>
              </a:rPr>
              <a:t>The physical condition of the business –including cleanliness, layout, lighting, ventilation, pest control and other facilities</a:t>
            </a:r>
          </a:p>
          <a:p>
            <a:pPr lvl="1">
              <a:lnSpc>
                <a:spcPct val="120000"/>
              </a:lnSpc>
            </a:pPr>
            <a:r>
              <a:rPr lang="en-GB" sz="2600" dirty="0">
                <a:solidFill>
                  <a:schemeClr val="tx2">
                    <a:lumMod val="75000"/>
                    <a:lumOff val="25000"/>
                  </a:schemeClr>
                </a:solidFill>
                <a:latin typeface="Open Sans" panose="020F0502020204030204" pitchFamily="34" charset="0"/>
              </a:rPr>
              <a:t>How the business manages ways of keeping food safe and documents it</a:t>
            </a:r>
            <a:endParaRPr lang="en-US" sz="2600" dirty="0">
              <a:solidFill>
                <a:schemeClr val="tx2">
                  <a:lumMod val="75000"/>
                  <a:lumOff val="25000"/>
                </a:schemeClr>
              </a:solidFill>
              <a:latin typeface="Aptos" panose="02110004020202020204"/>
            </a:endParaRP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endParaRPr kumimoji="0" lang="en-US" sz="280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3"/>
          <a:stretch>
            <a:fillRect/>
          </a:stretch>
        </p:blipFill>
        <p:spPr>
          <a:xfrm>
            <a:off x="2503015" y="953109"/>
            <a:ext cx="816729" cy="851208"/>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4"/>
          <a:stretch>
            <a:fillRect/>
          </a:stretch>
        </p:blipFill>
        <p:spPr>
          <a:xfrm>
            <a:off x="5792942" y="1904542"/>
            <a:ext cx="639655" cy="627599"/>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5"/>
          <a:stretch>
            <a:fillRect/>
          </a:stretch>
        </p:blipFill>
        <p:spPr>
          <a:xfrm>
            <a:off x="6829054" y="6272657"/>
            <a:ext cx="872206" cy="537988"/>
          </a:xfrm>
          <a:prstGeom prst="rect">
            <a:avLst/>
          </a:prstGeom>
        </p:spPr>
      </p:pic>
      <p:pic>
        <p:nvPicPr>
          <p:cNvPr id="1028" name="Picture 4" descr="Food Hygiene Rating sticker with a five rating">
            <a:extLst>
              <a:ext uri="{FF2B5EF4-FFF2-40B4-BE49-F238E27FC236}">
                <a16:creationId xmlns:a16="http://schemas.microsoft.com/office/drawing/2014/main" id="{F2867BA1-01E1-DD3C-972D-D9784BA86C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78617" y="47354"/>
            <a:ext cx="1669330" cy="11012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ccommodation Ratings Guide">
            <a:extLst>
              <a:ext uri="{FF2B5EF4-FFF2-40B4-BE49-F238E27FC236}">
                <a16:creationId xmlns:a16="http://schemas.microsoft.com/office/drawing/2014/main" id="{7F302880-F07D-20F7-1804-AFC562ED84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054" y="5676539"/>
            <a:ext cx="705087" cy="1114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442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CB9DC-4383-0E59-49B6-D7FDAD6E55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786D7-19D0-BDEC-B1C8-3AB41ABC746E}"/>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BDE2C609-3CE8-5CF5-2187-CC2C54EF870B}"/>
              </a:ext>
            </a:extLst>
          </p:cNvPr>
          <p:cNvSpPr>
            <a:spLocks noGrp="1"/>
          </p:cNvSpPr>
          <p:nvPr>
            <p:ph idx="1"/>
          </p:nvPr>
        </p:nvSpPr>
        <p:spPr>
          <a:xfrm>
            <a:off x="24385" y="1112773"/>
            <a:ext cx="3051229" cy="5087919"/>
          </a:xfrm>
          <a:ln>
            <a:noFill/>
          </a:ln>
        </p:spPr>
        <p:txBody>
          <a:bodyPr vert="horz" lIns="91440" tIns="45720" rIns="91440" bIns="45720" rtlCol="0" anchor="t">
            <a:normAutofit/>
          </a:bodyPr>
          <a:lstStyle/>
          <a:p>
            <a:pPr marL="0" indent="0">
              <a:buNone/>
            </a:pPr>
            <a:r>
              <a:rPr lang="en-US" sz="4500" b="1" dirty="0"/>
              <a:t>You ask: </a:t>
            </a:r>
            <a:endParaRPr lang="en-US" sz="1100" b="1" dirty="0"/>
          </a:p>
          <a:p>
            <a:pPr marL="514350" indent="-514350">
              <a:lnSpc>
                <a:spcPct val="120000"/>
              </a:lnSpc>
              <a:buAutoNum type="arabicPeriod"/>
            </a:pPr>
            <a:r>
              <a:rPr lang="en-US" sz="2400" dirty="0"/>
              <a:t>Name three types of personal food service?</a:t>
            </a:r>
          </a:p>
          <a:p>
            <a:pPr marL="514350" indent="-514350">
              <a:lnSpc>
                <a:spcPct val="120000"/>
              </a:lnSpc>
              <a:buAutoNum type="arabicPeriod"/>
            </a:pPr>
            <a:r>
              <a:rPr lang="en-US" sz="2400" dirty="0">
                <a:solidFill>
                  <a:schemeClr val="tx2">
                    <a:lumMod val="75000"/>
                    <a:lumOff val="25000"/>
                  </a:schemeClr>
                </a:solidFill>
              </a:rPr>
              <a:t>Outline the main features of Gueridon service</a:t>
            </a:r>
            <a:endParaRPr lang="en-US" sz="2400" b="1" dirty="0">
              <a:solidFill>
                <a:schemeClr val="tx2">
                  <a:lumMod val="75000"/>
                  <a:lumOff val="25000"/>
                </a:schemeClr>
              </a:solidFill>
            </a:endParaRPr>
          </a:p>
        </p:txBody>
      </p:sp>
      <p:sp>
        <p:nvSpPr>
          <p:cNvPr id="5" name="Content Placeholder 2">
            <a:extLst>
              <a:ext uri="{FF2B5EF4-FFF2-40B4-BE49-F238E27FC236}">
                <a16:creationId xmlns:a16="http://schemas.microsoft.com/office/drawing/2014/main" id="{775A93FC-D213-3DF7-437E-45796FFEBF52}"/>
              </a:ext>
            </a:extLst>
          </p:cNvPr>
          <p:cNvSpPr txBox="1">
            <a:spLocks/>
          </p:cNvSpPr>
          <p:nvPr/>
        </p:nvSpPr>
        <p:spPr>
          <a:xfrm>
            <a:off x="3173294" y="1202925"/>
            <a:ext cx="3898878" cy="5593998"/>
          </a:xfrm>
          <a:prstGeom prst="rect">
            <a:avLst/>
          </a:prstGeom>
          <a:ln>
            <a:solidFill>
              <a:srgbClr val="4472C4"/>
            </a:solidFill>
          </a:ln>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5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kumimoji="0" lang="en-US" sz="35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514350" marR="0" lvl="0" indent="-514350" algn="l" defTabSz="914400" rtl="0" eaLnBrk="1" fontAlgn="auto" latinLnBrk="0" hangingPunct="1">
              <a:lnSpc>
                <a:spcPct val="110000"/>
              </a:lnSpc>
              <a:spcBef>
                <a:spcPts val="100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rPr>
              <a:t>Tray/trolley, home delivery/takeaway, vending machine.</a:t>
            </a:r>
          </a:p>
          <a:p>
            <a:pPr marL="514350" marR="0" lvl="0" indent="-514350" algn="l" defTabSz="914400" rtl="0" eaLnBrk="1" fontAlgn="auto" latinLnBrk="0" hangingPunct="1">
              <a:lnSpc>
                <a:spcPct val="110000"/>
              </a:lnSpc>
              <a:spcBef>
                <a:spcPts val="1000"/>
              </a:spcBef>
              <a:spcAft>
                <a:spcPts val="0"/>
              </a:spcAft>
              <a:buClrTx/>
              <a:buSzTx/>
              <a:buFont typeface="+mj-lt"/>
              <a:buAutoNum type="arabicPeriod"/>
              <a:tabLst/>
              <a:defRPr/>
            </a:pPr>
            <a:endParaRPr lang="en-US" dirty="0">
              <a:solidFill>
                <a:prstClr val="black"/>
              </a:solidFill>
              <a:latin typeface="Aptos" panose="02110004020202020204"/>
            </a:endParaRPr>
          </a:p>
          <a:p>
            <a:pPr marL="514350" marR="0" lvl="0" indent="-514350" algn="l" defTabSz="914400" rtl="0" eaLnBrk="1" fontAlgn="auto" latinLnBrk="0" hangingPunct="1">
              <a:lnSpc>
                <a:spcPct val="110000"/>
              </a:lnSpc>
              <a:spcBef>
                <a:spcPts val="1000"/>
              </a:spcBef>
              <a:spcAft>
                <a:spcPts val="0"/>
              </a:spcAft>
              <a:buClrTx/>
              <a:buSzTx/>
              <a:buFont typeface="+mj-lt"/>
              <a:buAutoNum type="arabicPeriod"/>
              <a:tabLst/>
              <a:defRPr/>
            </a:pPr>
            <a:r>
              <a:rPr lang="en-US" dirty="0">
                <a:solidFill>
                  <a:schemeClr val="tx2">
                    <a:lumMod val="75000"/>
                    <a:lumOff val="25000"/>
                  </a:schemeClr>
                </a:solidFill>
                <a:latin typeface="Aptos" panose="02110004020202020204"/>
              </a:rPr>
              <a:t>A trained server or chef finishes the cooking at the customer’s table.  This is a performance, using specialist equipment, to entertain the customer.</a:t>
            </a:r>
            <a:endParaRPr kumimoji="0" lang="en-US" sz="2800" b="0" i="0" u="none" strike="noStrike" kern="1200" cap="none" spc="0" normalizeH="0" baseline="0" noProof="0" dirty="0">
              <a:ln>
                <a:noFill/>
              </a:ln>
              <a:solidFill>
                <a:schemeClr val="tx2">
                  <a:lumMod val="75000"/>
                  <a:lumOff val="25000"/>
                </a:schemeClr>
              </a:solidFill>
              <a:effectLst/>
              <a:uLnTx/>
              <a:uFillTx/>
              <a:latin typeface="Aptos" panose="02110004020202020204"/>
              <a:ea typeface="+mn-ea"/>
              <a:cs typeface="+mn-cs"/>
            </a:endParaRPr>
          </a:p>
        </p:txBody>
      </p:sp>
      <p:sp>
        <p:nvSpPr>
          <p:cNvPr id="7" name="Content Placeholder 2">
            <a:extLst>
              <a:ext uri="{FF2B5EF4-FFF2-40B4-BE49-F238E27FC236}">
                <a16:creationId xmlns:a16="http://schemas.microsoft.com/office/drawing/2014/main" id="{1091DB0B-EA56-E438-0E12-489C2105CF23}"/>
              </a:ext>
            </a:extLst>
          </p:cNvPr>
          <p:cNvSpPr txBox="1">
            <a:spLocks/>
          </p:cNvSpPr>
          <p:nvPr/>
        </p:nvSpPr>
        <p:spPr>
          <a:xfrm>
            <a:off x="7072172" y="1139573"/>
            <a:ext cx="4997763" cy="5424006"/>
          </a:xfrm>
          <a:prstGeom prst="rect">
            <a:avLst/>
          </a:prstGeom>
          <a:ln>
            <a:noFill/>
          </a:ln>
        </p:spPr>
        <p:txBody>
          <a:bodyPr vert="horz" lIns="91440" tIns="45720" rIns="91440" bIns="45720" rtlCol="0" anchor="t">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US" sz="6000" b="1" i="0" u="none" strike="noStrike" kern="1200" cap="none" spc="0" normalizeH="0" baseline="0" noProof="0" dirty="0">
                <a:ln>
                  <a:noFill/>
                </a:ln>
                <a:solidFill>
                  <a:prstClr val="black"/>
                </a:solidFill>
                <a:effectLst/>
                <a:uLnTx/>
                <a:uFillTx/>
                <a:latin typeface="Aptos" panose="02110004020202020204"/>
                <a:ea typeface="+mn-ea"/>
                <a:cs typeface="+mn-cs"/>
              </a:rPr>
              <a:t>You might want to </a:t>
            </a:r>
            <a:r>
              <a:rPr lang="en-US" sz="6000" b="1" dirty="0">
                <a:solidFill>
                  <a:prstClr val="black"/>
                </a:solidFill>
                <a:latin typeface="Aptos" panose="02110004020202020204"/>
              </a:rPr>
              <a:t>discuss</a:t>
            </a:r>
            <a:r>
              <a:rPr kumimoji="0" lang="en-US" sz="6000" b="1" i="0" u="none" strike="noStrike" kern="1200" cap="none" spc="0" normalizeH="0" baseline="0" noProof="0" dirty="0">
                <a:ln>
                  <a:noFill/>
                </a:ln>
                <a:solidFill>
                  <a:prstClr val="black"/>
                </a:solidFill>
                <a:effectLst/>
                <a:uLnTx/>
                <a:uFillTx/>
                <a:latin typeface="Aptos" panose="02110004020202020204"/>
                <a:ea typeface="+mn-ea"/>
                <a:cs typeface="+mn-cs"/>
              </a:rPr>
              <a:t> this question to extend learning:</a:t>
            </a:r>
          </a:p>
          <a:p>
            <a:pPr marL="0" marR="0" lvl="0" indent="0" algn="l" defTabSz="914400" rtl="0" eaLnBrk="1" fontAlgn="auto" latinLnBrk="0" hangingPunct="1">
              <a:lnSpc>
                <a:spcPct val="120000"/>
              </a:lnSpc>
              <a:spcBef>
                <a:spcPts val="1000"/>
              </a:spcBef>
              <a:spcAft>
                <a:spcPts val="0"/>
              </a:spcAft>
              <a:buClrTx/>
              <a:buSzTx/>
              <a:buNone/>
              <a:tabLst/>
              <a:defRPr/>
            </a:pPr>
            <a:endParaRPr lang="en-US" sz="800" b="1" dirty="0">
              <a:solidFill>
                <a:prstClr val="black"/>
              </a:solidFill>
              <a:latin typeface="Aptos" panose="02110004020202020204"/>
            </a:endParaRPr>
          </a:p>
          <a:p>
            <a:pPr marL="0" marR="0" lvl="0" indent="0" algn="l" defTabSz="914400" rtl="0" eaLnBrk="1" fontAlgn="auto" latinLnBrk="0" hangingPunct="1">
              <a:lnSpc>
                <a:spcPct val="120000"/>
              </a:lnSpc>
              <a:spcBef>
                <a:spcPts val="1000"/>
              </a:spcBef>
              <a:spcAft>
                <a:spcPts val="0"/>
              </a:spcAft>
              <a:buClrTx/>
              <a:buSzTx/>
              <a:buNone/>
              <a:tabLst/>
              <a:defRPr/>
            </a:pPr>
            <a:r>
              <a:rPr lang="en-US" sz="5000" b="1" dirty="0">
                <a:solidFill>
                  <a:prstClr val="black"/>
                </a:solidFill>
                <a:latin typeface="Aptos" panose="02110004020202020204"/>
              </a:rPr>
              <a:t>What are the benefits of a banquet with silver service  for a wedding reception?</a:t>
            </a:r>
          </a:p>
          <a:p>
            <a:pPr>
              <a:lnSpc>
                <a:spcPct val="120000"/>
              </a:lnSpc>
              <a:defRPr/>
            </a:pPr>
            <a:r>
              <a:rPr kumimoji="0" lang="en-US" sz="4500" i="0" u="none" strike="noStrike" kern="1200" cap="none" spc="0" normalizeH="0" baseline="0" noProof="0" dirty="0">
                <a:ln>
                  <a:noFill/>
                </a:ln>
                <a:solidFill>
                  <a:prstClr val="black"/>
                </a:solidFill>
                <a:effectLst/>
                <a:uLnTx/>
                <a:uFillTx/>
                <a:latin typeface="Aptos" panose="02110004020202020204"/>
                <a:ea typeface="+mn-ea"/>
                <a:cs typeface="+mn-cs"/>
              </a:rPr>
              <a:t>There are lots of guests to be catered for – this is faster than a buffet and more control of the amount of food each person has.</a:t>
            </a:r>
          </a:p>
          <a:p>
            <a:pPr>
              <a:lnSpc>
                <a:spcPct val="120000"/>
              </a:lnSpc>
              <a:defRPr/>
            </a:pPr>
            <a:r>
              <a:rPr lang="en-US" sz="4500" dirty="0">
                <a:solidFill>
                  <a:prstClr val="black"/>
                </a:solidFill>
                <a:latin typeface="Aptos" panose="02110004020202020204"/>
              </a:rPr>
              <a:t>Menus and a seating plan </a:t>
            </a:r>
            <a:r>
              <a:rPr lang="en-US" sz="4500" dirty="0">
                <a:solidFill>
                  <a:prstClr val="black"/>
                </a:solidFill>
              </a:rPr>
              <a:t>are chosen beforehand, so waiting staff can identify special dietary needs.</a:t>
            </a:r>
          </a:p>
          <a:p>
            <a:pPr>
              <a:lnSpc>
                <a:spcPct val="120000"/>
              </a:lnSpc>
              <a:defRPr/>
            </a:pPr>
            <a:r>
              <a:rPr kumimoji="0" lang="en-US" sz="4500" i="0" u="none" strike="noStrike" kern="1200" cap="none" spc="0" normalizeH="0" baseline="0" noProof="0" dirty="0">
                <a:ln>
                  <a:noFill/>
                </a:ln>
                <a:solidFill>
                  <a:prstClr val="black"/>
                </a:solidFill>
                <a:effectLst/>
                <a:uLnTx/>
                <a:uFillTx/>
                <a:latin typeface="Aptos" panose="02110004020202020204"/>
                <a:ea typeface="+mn-ea"/>
                <a:cs typeface="+mn-cs"/>
              </a:rPr>
              <a:t>It is an elegant way of serving food which is a luxury and makes the guests feel special and cared for.</a:t>
            </a:r>
          </a:p>
          <a:p>
            <a:pPr>
              <a:lnSpc>
                <a:spcPct val="120000"/>
              </a:lnSpc>
              <a:defRPr/>
            </a:pPr>
            <a:r>
              <a:rPr lang="en-US" sz="4500" dirty="0">
                <a:solidFill>
                  <a:prstClr val="black"/>
                </a:solidFill>
                <a:latin typeface="Aptos" panose="02110004020202020204"/>
              </a:rPr>
              <a:t>Waiting staff collect in dirty plates and cutlery between courses</a:t>
            </a:r>
            <a:endParaRPr kumimoji="0" lang="en-US" sz="450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8" name="Picture 7" descr="Prompt Vector Art, Icons, and Graphics ...">
            <a:extLst>
              <a:ext uri="{FF2B5EF4-FFF2-40B4-BE49-F238E27FC236}">
                <a16:creationId xmlns:a16="http://schemas.microsoft.com/office/drawing/2014/main" id="{3934F7FC-0381-E539-76B9-AC0340DADA41}"/>
              </a:ext>
            </a:extLst>
          </p:cNvPr>
          <p:cNvPicPr>
            <a:picLocks noChangeAspect="1"/>
          </p:cNvPicPr>
          <p:nvPr/>
        </p:nvPicPr>
        <p:blipFill>
          <a:blip r:embed="rId3"/>
          <a:stretch>
            <a:fillRect/>
          </a:stretch>
        </p:blipFill>
        <p:spPr>
          <a:xfrm>
            <a:off x="2319917" y="1139573"/>
            <a:ext cx="816729" cy="851208"/>
          </a:xfrm>
          <a:prstGeom prst="rect">
            <a:avLst/>
          </a:prstGeom>
        </p:spPr>
      </p:pic>
      <p:pic>
        <p:nvPicPr>
          <p:cNvPr id="9" name="Picture 8" descr="Tick PNG, Vector, PSD, and Clipart With ...">
            <a:extLst>
              <a:ext uri="{FF2B5EF4-FFF2-40B4-BE49-F238E27FC236}">
                <a16:creationId xmlns:a16="http://schemas.microsoft.com/office/drawing/2014/main" id="{EE728C60-882A-3E78-09A4-3CB3EAE8F5E8}"/>
              </a:ext>
            </a:extLst>
          </p:cNvPr>
          <p:cNvPicPr>
            <a:picLocks noChangeAspect="1"/>
          </p:cNvPicPr>
          <p:nvPr/>
        </p:nvPicPr>
        <p:blipFill>
          <a:blip r:embed="rId4"/>
          <a:stretch>
            <a:fillRect/>
          </a:stretch>
        </p:blipFill>
        <p:spPr>
          <a:xfrm>
            <a:off x="6255193" y="1565177"/>
            <a:ext cx="639655" cy="627599"/>
          </a:xfrm>
          <a:prstGeom prst="rect">
            <a:avLst/>
          </a:prstGeom>
        </p:spPr>
      </p:pic>
      <p:pic>
        <p:nvPicPr>
          <p:cNvPr id="10" name="Picture 9" descr="Discussion Clipart Third Party ...">
            <a:extLst>
              <a:ext uri="{FF2B5EF4-FFF2-40B4-BE49-F238E27FC236}">
                <a16:creationId xmlns:a16="http://schemas.microsoft.com/office/drawing/2014/main" id="{BAC69A2A-235B-420D-D8EE-74D3DB8A40E7}"/>
              </a:ext>
            </a:extLst>
          </p:cNvPr>
          <p:cNvPicPr>
            <a:picLocks noChangeAspect="1"/>
          </p:cNvPicPr>
          <p:nvPr/>
        </p:nvPicPr>
        <p:blipFill>
          <a:blip r:embed="rId5"/>
          <a:stretch>
            <a:fillRect/>
          </a:stretch>
        </p:blipFill>
        <p:spPr>
          <a:xfrm>
            <a:off x="11371526" y="6290844"/>
            <a:ext cx="820474" cy="506079"/>
          </a:xfrm>
          <a:prstGeom prst="rect">
            <a:avLst/>
          </a:prstGeom>
        </p:spPr>
      </p:pic>
      <p:pic>
        <p:nvPicPr>
          <p:cNvPr id="2050" name="Picture 2" descr="Deliveroo | LinkedIn">
            <a:extLst>
              <a:ext uri="{FF2B5EF4-FFF2-40B4-BE49-F238E27FC236}">
                <a16:creationId xmlns:a16="http://schemas.microsoft.com/office/drawing/2014/main" id="{95FF2CC5-0642-6E9E-0D00-A96378EBA6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72685" y="0"/>
            <a:ext cx="1315002" cy="131500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 Continental, Quebec City Traveller ...">
            <a:extLst>
              <a:ext uri="{FF2B5EF4-FFF2-40B4-BE49-F238E27FC236}">
                <a16:creationId xmlns:a16="http://schemas.microsoft.com/office/drawing/2014/main" id="{7BD42CA1-A04E-3EF7-C97C-AB465CE64A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4023" y="5126388"/>
            <a:ext cx="1670535" cy="1670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079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8B7A7-DFD1-5C83-FC2A-2070ABF7B7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23A399-659C-289B-62E3-CCC9C10C93D5}"/>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CF453876-7E40-E428-854C-A5C400CC79C0}"/>
              </a:ext>
            </a:extLst>
          </p:cNvPr>
          <p:cNvSpPr>
            <a:spLocks noGrp="1"/>
          </p:cNvSpPr>
          <p:nvPr>
            <p:ph idx="1"/>
          </p:nvPr>
        </p:nvSpPr>
        <p:spPr>
          <a:xfrm>
            <a:off x="2065" y="1165717"/>
            <a:ext cx="3298208" cy="4780281"/>
          </a:xfrm>
          <a:ln>
            <a:noFill/>
          </a:ln>
        </p:spPr>
        <p:txBody>
          <a:bodyPr vert="horz" lIns="91440" tIns="45720" rIns="91440" bIns="45720" rtlCol="0" anchor="t">
            <a:normAutofit fontScale="70000" lnSpcReduction="20000"/>
          </a:bodyPr>
          <a:lstStyle/>
          <a:p>
            <a:pPr marL="0" indent="0">
              <a:buNone/>
            </a:pPr>
            <a:r>
              <a:rPr lang="en-US" sz="4000" b="1" dirty="0"/>
              <a:t>You ask: </a:t>
            </a:r>
          </a:p>
          <a:p>
            <a:pPr marL="0" indent="0">
              <a:lnSpc>
                <a:spcPct val="120000"/>
              </a:lnSpc>
              <a:buNone/>
            </a:pPr>
            <a:endParaRPr lang="en-US" sz="1100" b="1" dirty="0"/>
          </a:p>
          <a:p>
            <a:pPr marL="514350" indent="-514350">
              <a:lnSpc>
                <a:spcPct val="120000"/>
              </a:lnSpc>
              <a:buAutoNum type="arabicPeriod"/>
            </a:pPr>
            <a:r>
              <a:rPr lang="en-US" sz="3600" dirty="0"/>
              <a:t>How is contactless technology used in the H&amp;C industry?</a:t>
            </a:r>
          </a:p>
          <a:p>
            <a:pPr marL="514350" indent="-514350">
              <a:lnSpc>
                <a:spcPct val="120000"/>
              </a:lnSpc>
              <a:buAutoNum type="arabicPeriod"/>
            </a:pPr>
            <a:endParaRPr lang="en-US" sz="2200" dirty="0"/>
          </a:p>
          <a:p>
            <a:pPr marL="514350" indent="-514350">
              <a:lnSpc>
                <a:spcPct val="120000"/>
              </a:lnSpc>
              <a:buAutoNum type="arabicPeriod"/>
            </a:pPr>
            <a:r>
              <a:rPr lang="en-US" sz="3600" dirty="0">
                <a:solidFill>
                  <a:schemeClr val="tx2">
                    <a:lumMod val="75000"/>
                    <a:lumOff val="25000"/>
                  </a:schemeClr>
                </a:solidFill>
              </a:rPr>
              <a:t>Explain why some restaurants use cashless payment systems</a:t>
            </a:r>
            <a:endParaRPr lang="en-US" sz="3600" b="1" dirty="0">
              <a:solidFill>
                <a:schemeClr val="tx2">
                  <a:lumMod val="75000"/>
                  <a:lumOff val="25000"/>
                </a:schemeClr>
              </a:solidFill>
            </a:endParaRPr>
          </a:p>
          <a:p>
            <a:pPr marL="514350" indent="-514350">
              <a:buAutoNum type="arabicPeriod"/>
            </a:pPr>
            <a:endParaRPr lang="en-US" dirty="0"/>
          </a:p>
        </p:txBody>
      </p:sp>
      <p:sp>
        <p:nvSpPr>
          <p:cNvPr id="5" name="Content Placeholder 2">
            <a:extLst>
              <a:ext uri="{FF2B5EF4-FFF2-40B4-BE49-F238E27FC236}">
                <a16:creationId xmlns:a16="http://schemas.microsoft.com/office/drawing/2014/main" id="{3BB76430-53B7-AEAD-1F39-1573EC2A8374}"/>
              </a:ext>
            </a:extLst>
          </p:cNvPr>
          <p:cNvSpPr txBox="1">
            <a:spLocks/>
          </p:cNvSpPr>
          <p:nvPr/>
        </p:nvSpPr>
        <p:spPr>
          <a:xfrm>
            <a:off x="3304284" y="1159718"/>
            <a:ext cx="5172896" cy="5602281"/>
          </a:xfrm>
          <a:prstGeom prst="rect">
            <a:avLst/>
          </a:prstGeom>
          <a:ln>
            <a:solidFill>
              <a:srgbClr val="4472C4"/>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lang="en-US" b="1" i="0" u="none" strike="noStrike" kern="1200" cap="none" spc="0" normalizeH="0" baseline="0" noProof="0" dirty="0">
              <a:ln>
                <a:noFill/>
              </a:ln>
              <a:solidFill>
                <a:prstClr val="black"/>
              </a:solidFill>
              <a:effectLst/>
              <a:uLnTx/>
              <a:uFillTx/>
              <a:latin typeface="Aptos" panose="02110004020202020204"/>
            </a:endParaRPr>
          </a:p>
          <a:p>
            <a:pPr marL="457200" marR="0" lvl="0" indent="-457200" algn="l" defTabSz="914400" rtl="0" eaLnBrk="1" fontAlgn="auto" latinLnBrk="0" hangingPunct="1">
              <a:lnSpc>
                <a:spcPct val="120000"/>
              </a:lnSpc>
              <a:spcBef>
                <a:spcPts val="1000"/>
              </a:spcBef>
              <a:spcAft>
                <a:spcPts val="0"/>
              </a:spcAft>
              <a:buClrTx/>
              <a:buSzTx/>
              <a:buAutoNum type="arabicPeriod"/>
              <a:tabLst/>
              <a:defRPr/>
            </a:pPr>
            <a:r>
              <a:rPr lang="en-US" sz="2000" dirty="0">
                <a:solidFill>
                  <a:prstClr val="black"/>
                </a:solidFill>
                <a:latin typeface="Aptos" panose="02110004020202020204"/>
              </a:rPr>
              <a:t>To</a:t>
            </a:r>
            <a:r>
              <a:rPr kumimoji="0" lang="en-US" sz="2000" b="0" i="0" u="none" strike="noStrike" kern="1200" cap="none" spc="0" normalizeH="0" baseline="0" noProof="0" dirty="0">
                <a:ln>
                  <a:noFill/>
                </a:ln>
                <a:solidFill>
                  <a:prstClr val="black"/>
                </a:solidFill>
                <a:effectLst/>
                <a:uLnTx/>
                <a:uFillTx/>
                <a:latin typeface="Aptos" panose="02110004020202020204"/>
                <a:ea typeface="+mn-ea"/>
                <a:cs typeface="+mn-cs"/>
              </a:rPr>
              <a:t> pay for rooms or meals, hotel room keycards, contactless check in, QR codes for menus and ordering meals</a:t>
            </a:r>
            <a:r>
              <a:rPr lang="en-US" sz="2000" dirty="0">
                <a:solidFill>
                  <a:prstClr val="black"/>
                </a:solidFill>
                <a:latin typeface="Aptos" panose="02110004020202020204"/>
              </a:rPr>
              <a:t>.</a:t>
            </a:r>
            <a:endParaRPr lang="en-US" sz="2000" b="0" i="0" u="none" strike="noStrike" kern="1200" cap="none" spc="0" normalizeH="0" baseline="0" noProof="0" dirty="0">
              <a:ln>
                <a:noFill/>
              </a:ln>
              <a:solidFill>
                <a:prstClr val="black"/>
              </a:solidFill>
              <a:effectLst/>
              <a:uLnTx/>
              <a:uFillTx/>
              <a:latin typeface="Aptos" panose="02110004020202020204"/>
            </a:endParaRPr>
          </a:p>
          <a:p>
            <a:pPr marL="342900" indent="-342900">
              <a:lnSpc>
                <a:spcPct val="120000"/>
              </a:lnSpc>
              <a:buAutoNum type="arabicPeriod"/>
              <a:defRPr/>
            </a:pPr>
            <a:r>
              <a:rPr lang="en-US" sz="2000" dirty="0">
                <a:solidFill>
                  <a:schemeClr val="tx2">
                    <a:lumMod val="75000"/>
                    <a:lumOff val="25000"/>
                  </a:schemeClr>
                </a:solidFill>
                <a:latin typeface="Aptos" panose="02110004020202020204"/>
              </a:rPr>
              <a:t>They don't need to keep cash onsite, so less risk of theft, it may also reduce insurance premiums.  Quicker and more convenient for customers. Cleaner and more hygienic than handling cash which spreads bacteria. Easier to keep accounts as all records are automatically updated.  Reduces </a:t>
            </a:r>
            <a:r>
              <a:rPr lang="en-US" sz="2000" dirty="0" err="1">
                <a:solidFill>
                  <a:schemeClr val="tx2">
                    <a:lumMod val="75000"/>
                    <a:lumOff val="25000"/>
                  </a:schemeClr>
                </a:solidFill>
                <a:latin typeface="Aptos" panose="02110004020202020204"/>
              </a:rPr>
              <a:t>labour</a:t>
            </a:r>
            <a:r>
              <a:rPr lang="en-US" sz="2000" dirty="0">
                <a:solidFill>
                  <a:schemeClr val="tx2">
                    <a:lumMod val="75000"/>
                    <a:lumOff val="25000"/>
                  </a:schemeClr>
                </a:solidFill>
                <a:latin typeface="Aptos" panose="02110004020202020204"/>
              </a:rPr>
              <a:t> costs and staff errors, counting in cash and cashing up at the end of the day.</a:t>
            </a:r>
            <a:endParaRPr lang="en-US" dirty="0">
              <a:solidFill>
                <a:schemeClr val="tx2">
                  <a:lumMod val="75000"/>
                  <a:lumOff val="25000"/>
                </a:schemeClr>
              </a:solidFill>
            </a:endParaRPr>
          </a:p>
          <a:p>
            <a:pPr marL="514350" indent="-514350">
              <a:lnSpc>
                <a:spcPct val="120000"/>
              </a:lnSpc>
              <a:buAutoNum type="arabicPeriod"/>
              <a:defRPr/>
            </a:pPr>
            <a:endParaRPr lang="en-US" dirty="0">
              <a:solidFill>
                <a:prstClr val="black"/>
              </a:solidFill>
              <a:latin typeface="Aptos" panose="02110004020202020204"/>
            </a:endParaRPr>
          </a:p>
        </p:txBody>
      </p:sp>
      <p:sp>
        <p:nvSpPr>
          <p:cNvPr id="7" name="Content Placeholder 2">
            <a:extLst>
              <a:ext uri="{FF2B5EF4-FFF2-40B4-BE49-F238E27FC236}">
                <a16:creationId xmlns:a16="http://schemas.microsoft.com/office/drawing/2014/main" id="{287DF43F-EC34-DD17-2A8F-3CAF681693AA}"/>
              </a:ext>
            </a:extLst>
          </p:cNvPr>
          <p:cNvSpPr txBox="1">
            <a:spLocks/>
          </p:cNvSpPr>
          <p:nvPr/>
        </p:nvSpPr>
        <p:spPr>
          <a:xfrm>
            <a:off x="8488172" y="1072917"/>
            <a:ext cx="3539763" cy="5221374"/>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lang="en-US" b="1" dirty="0">
                <a:solidFill>
                  <a:prstClr val="black"/>
                </a:solidFill>
                <a:latin typeface="Aptos" panose="02110004020202020204"/>
              </a:rPr>
              <a:t>To</a:t>
            </a: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 extend </a:t>
            </a:r>
            <a:r>
              <a:rPr lang="en-US" b="1" dirty="0">
                <a:solidFill>
                  <a:prstClr val="black"/>
                </a:solidFill>
                <a:latin typeface="Aptos" panose="02110004020202020204"/>
              </a:rPr>
              <a:t>learning</a:t>
            </a: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a:t>
            </a:r>
          </a:p>
          <a:p>
            <a:pPr marL="0" indent="0">
              <a:lnSpc>
                <a:spcPct val="120000"/>
              </a:lnSpc>
              <a:buNone/>
              <a:defRPr/>
            </a:pPr>
            <a:r>
              <a:rPr lang="en-US" sz="2400" b="1" dirty="0">
                <a:solidFill>
                  <a:prstClr val="black"/>
                </a:solidFill>
                <a:latin typeface="Aptos" panose="02110004020202020204"/>
              </a:rPr>
              <a:t>What is an EPOS System?</a:t>
            </a:r>
            <a:endParaRPr lang="en-US" sz="2400" b="1" i="0" u="none" strike="noStrike" kern="1200" cap="none" spc="0" normalizeH="0" baseline="0" noProof="0" dirty="0">
              <a:ln>
                <a:noFill/>
              </a:ln>
              <a:solidFill>
                <a:prstClr val="black"/>
              </a:solidFill>
              <a:effectLst/>
              <a:uLnTx/>
              <a:uFillTx/>
              <a:latin typeface="Aptos" panose="02110004020202020204"/>
            </a:endParaRPr>
          </a:p>
          <a:p>
            <a:pPr marL="0" indent="0">
              <a:lnSpc>
                <a:spcPct val="120000"/>
              </a:lnSpc>
              <a:buNone/>
              <a:defRPr/>
            </a:pPr>
            <a:r>
              <a:rPr lang="en-US" sz="2400" dirty="0">
                <a:solidFill>
                  <a:prstClr val="black"/>
                </a:solidFill>
                <a:latin typeface="Aptos" panose="02110004020202020204"/>
              </a:rPr>
              <a:t>A machine and software that tracks customer orders and payments.  </a:t>
            </a:r>
          </a:p>
          <a:p>
            <a:pPr marL="0" indent="0">
              <a:lnSpc>
                <a:spcPct val="120000"/>
              </a:lnSpc>
              <a:buNone/>
              <a:defRPr/>
            </a:pPr>
            <a:r>
              <a:rPr lang="en-US" sz="2400" dirty="0">
                <a:solidFill>
                  <a:prstClr val="black"/>
                </a:solidFill>
                <a:latin typeface="Aptos" panose="02110004020202020204"/>
              </a:rPr>
              <a:t>They are linked to a central computer which records transactions and creates a bill.</a:t>
            </a:r>
            <a:endParaRPr lang="en-US" sz="2400" b="0" i="0" u="none" strike="noStrike" kern="1200" cap="none" spc="0" normalizeH="0" baseline="0" noProof="0" dirty="0">
              <a:ln>
                <a:noFill/>
              </a:ln>
              <a:solidFill>
                <a:prstClr val="black"/>
              </a:solidFill>
              <a:effectLst/>
              <a:uLnTx/>
              <a:uFillTx/>
              <a:latin typeface="Aptos" panose="02110004020202020204"/>
            </a:endParaRPr>
          </a:p>
          <a:p>
            <a:pPr marL="514350" indent="-514350">
              <a:buAutoNum type="arabicPeriod"/>
              <a:defRPr/>
            </a:pPr>
            <a:endParaRPr lang="en-US" dirty="0">
              <a:solidFill>
                <a:prstClr val="black"/>
              </a:solidFill>
              <a:latin typeface="Aptos" panose="02110004020202020204"/>
            </a:endParaRPr>
          </a:p>
          <a:p>
            <a:pPr marL="0" indent="0">
              <a:buNone/>
              <a:defRPr/>
            </a:pPr>
            <a:endParaRPr lang="en-US"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14CCF71C-0CD4-17AA-305E-946F002F2F01}"/>
              </a:ext>
            </a:extLst>
          </p:cNvPr>
          <p:cNvPicPr>
            <a:picLocks noChangeAspect="1"/>
          </p:cNvPicPr>
          <p:nvPr/>
        </p:nvPicPr>
        <p:blipFill>
          <a:blip r:embed="rId3"/>
          <a:stretch>
            <a:fillRect/>
          </a:stretch>
        </p:blipFill>
        <p:spPr>
          <a:xfrm>
            <a:off x="2347015" y="1067109"/>
            <a:ext cx="816729" cy="851208"/>
          </a:xfrm>
          <a:prstGeom prst="rect">
            <a:avLst/>
          </a:prstGeom>
        </p:spPr>
      </p:pic>
      <p:pic>
        <p:nvPicPr>
          <p:cNvPr id="9" name="Picture 8" descr="Tick PNG, Vector, PSD, and Clipart With ...">
            <a:extLst>
              <a:ext uri="{FF2B5EF4-FFF2-40B4-BE49-F238E27FC236}">
                <a16:creationId xmlns:a16="http://schemas.microsoft.com/office/drawing/2014/main" id="{4EC11346-CDFE-10FC-6EF0-9CE805A366DF}"/>
              </a:ext>
            </a:extLst>
          </p:cNvPr>
          <p:cNvPicPr>
            <a:picLocks noChangeAspect="1"/>
          </p:cNvPicPr>
          <p:nvPr/>
        </p:nvPicPr>
        <p:blipFill>
          <a:blip r:embed="rId4"/>
          <a:stretch>
            <a:fillRect/>
          </a:stretch>
        </p:blipFill>
        <p:spPr>
          <a:xfrm>
            <a:off x="7214942" y="1166542"/>
            <a:ext cx="639655" cy="627599"/>
          </a:xfrm>
          <a:prstGeom prst="rect">
            <a:avLst/>
          </a:prstGeom>
        </p:spPr>
      </p:pic>
      <p:pic>
        <p:nvPicPr>
          <p:cNvPr id="10" name="Picture 9" descr="Discussion Clipart Third Party ...">
            <a:extLst>
              <a:ext uri="{FF2B5EF4-FFF2-40B4-BE49-F238E27FC236}">
                <a16:creationId xmlns:a16="http://schemas.microsoft.com/office/drawing/2014/main" id="{1B55A868-EAB3-78CE-2F22-E4BCB36D1105}"/>
              </a:ext>
            </a:extLst>
          </p:cNvPr>
          <p:cNvPicPr>
            <a:picLocks noChangeAspect="1"/>
          </p:cNvPicPr>
          <p:nvPr/>
        </p:nvPicPr>
        <p:blipFill>
          <a:blip r:embed="rId5"/>
          <a:stretch>
            <a:fillRect/>
          </a:stretch>
        </p:blipFill>
        <p:spPr>
          <a:xfrm>
            <a:off x="11371526" y="6290844"/>
            <a:ext cx="820474" cy="506079"/>
          </a:xfrm>
          <a:prstGeom prst="rect">
            <a:avLst/>
          </a:prstGeom>
        </p:spPr>
      </p:pic>
      <p:pic>
        <p:nvPicPr>
          <p:cNvPr id="3074" name="Picture 2" descr="How to Implement Contactless Payment ...">
            <a:extLst>
              <a:ext uri="{FF2B5EF4-FFF2-40B4-BE49-F238E27FC236}">
                <a16:creationId xmlns:a16="http://schemas.microsoft.com/office/drawing/2014/main" id="{AE25B48A-626C-80B8-7A20-C0FFCE544F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11419" y="79600"/>
            <a:ext cx="1776268" cy="1177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981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11C47-F694-121B-78B5-05FF544E68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DC84C1-01FB-C91A-8C75-C266D616678B}"/>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6E3833AC-AD01-2F3D-90D2-E5BC414570BD}"/>
              </a:ext>
            </a:extLst>
          </p:cNvPr>
          <p:cNvSpPr>
            <a:spLocks noGrp="1"/>
          </p:cNvSpPr>
          <p:nvPr>
            <p:ph idx="1"/>
          </p:nvPr>
        </p:nvSpPr>
        <p:spPr>
          <a:xfrm>
            <a:off x="0" y="1009909"/>
            <a:ext cx="2908560" cy="5402508"/>
          </a:xfrm>
          <a:ln>
            <a:noFill/>
          </a:ln>
        </p:spPr>
        <p:txBody>
          <a:bodyPr vert="horz" lIns="91440" tIns="45720" rIns="91440" bIns="45720" rtlCol="0" anchor="t">
            <a:normAutofit fontScale="70000" lnSpcReduction="20000"/>
          </a:bodyPr>
          <a:lstStyle/>
          <a:p>
            <a:pPr marL="0" indent="0">
              <a:buNone/>
            </a:pPr>
            <a:r>
              <a:rPr lang="en-US" sz="4000" b="1" dirty="0"/>
              <a:t>You ask: </a:t>
            </a:r>
            <a:endParaRPr lang="en-US" sz="1100" b="1" dirty="0"/>
          </a:p>
          <a:p>
            <a:pPr marL="514350" indent="-514350">
              <a:lnSpc>
                <a:spcPct val="120000"/>
              </a:lnSpc>
              <a:buAutoNum type="arabicPeriod"/>
            </a:pPr>
            <a:r>
              <a:rPr lang="en-US" sz="3600" dirty="0"/>
              <a:t>Why do H&amp;C establishments need to promote their business?</a:t>
            </a:r>
          </a:p>
          <a:p>
            <a:pPr marL="514350" indent="-514350">
              <a:lnSpc>
                <a:spcPct val="120000"/>
              </a:lnSpc>
              <a:buAutoNum type="arabicPeriod"/>
            </a:pPr>
            <a:endParaRPr lang="en-US" sz="2200" dirty="0"/>
          </a:p>
          <a:p>
            <a:pPr marL="514350" indent="-514350">
              <a:lnSpc>
                <a:spcPct val="120000"/>
              </a:lnSpc>
              <a:buAutoNum type="arabicPeriod"/>
            </a:pPr>
            <a:r>
              <a:rPr lang="en-US" sz="3600" dirty="0"/>
              <a:t>Give 4 examples of how they could use the internet to do this?</a:t>
            </a:r>
          </a:p>
          <a:p>
            <a:pPr marL="514350" indent="-514350">
              <a:buAutoNum type="arabicPeriod"/>
            </a:pPr>
            <a:endParaRPr lang="en-US" dirty="0"/>
          </a:p>
        </p:txBody>
      </p:sp>
      <p:sp>
        <p:nvSpPr>
          <p:cNvPr id="5" name="Content Placeholder 2">
            <a:extLst>
              <a:ext uri="{FF2B5EF4-FFF2-40B4-BE49-F238E27FC236}">
                <a16:creationId xmlns:a16="http://schemas.microsoft.com/office/drawing/2014/main" id="{3466472A-76D7-A0F2-EFC4-7A7D9150A8A2}"/>
              </a:ext>
            </a:extLst>
          </p:cNvPr>
          <p:cNvSpPr txBox="1">
            <a:spLocks/>
          </p:cNvSpPr>
          <p:nvPr/>
        </p:nvSpPr>
        <p:spPr>
          <a:xfrm>
            <a:off x="2761323" y="1009909"/>
            <a:ext cx="5721101" cy="5787014"/>
          </a:xfrm>
          <a:prstGeom prst="rect">
            <a:avLst/>
          </a:prstGeom>
          <a:ln>
            <a:solidFill>
              <a:srgbClr val="4472C4"/>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lang="en-US" b="1" i="0" u="none" strike="noStrike" kern="1200" cap="none" spc="0" normalizeH="0" baseline="0" noProof="0" dirty="0">
              <a:ln>
                <a:noFill/>
              </a:ln>
              <a:solidFill>
                <a:prstClr val="black"/>
              </a:solidFill>
              <a:effectLst/>
              <a:uLnTx/>
              <a:uFillTx/>
              <a:latin typeface="Aptos" panose="02110004020202020204"/>
            </a:endParaRPr>
          </a:p>
          <a:p>
            <a:pPr>
              <a:lnSpc>
                <a:spcPct val="100000"/>
              </a:lnSpc>
              <a:defRPr/>
            </a:pPr>
            <a:r>
              <a:rPr lang="en-US" sz="2400" dirty="0">
                <a:solidFill>
                  <a:prstClr val="black"/>
                </a:solidFill>
              </a:rPr>
              <a:t>To attract new customers</a:t>
            </a:r>
          </a:p>
          <a:p>
            <a:pPr>
              <a:lnSpc>
                <a:spcPct val="100000"/>
              </a:lnSpc>
              <a:defRPr/>
            </a:pPr>
            <a:r>
              <a:rPr lang="en-US" sz="2400" dirty="0">
                <a:solidFill>
                  <a:prstClr val="black"/>
                </a:solidFill>
              </a:rPr>
              <a:t>To stand out from their competitors</a:t>
            </a:r>
            <a:endParaRPr lang="en-US" sz="2400" dirty="0"/>
          </a:p>
          <a:p>
            <a:pPr>
              <a:lnSpc>
                <a:spcPct val="100000"/>
              </a:lnSpc>
              <a:defRPr/>
            </a:pPr>
            <a:r>
              <a:rPr lang="en-US" sz="2400" dirty="0">
                <a:solidFill>
                  <a:prstClr val="black"/>
                </a:solidFill>
              </a:rPr>
              <a:t>To build their brand and make them more well known</a:t>
            </a:r>
            <a:endParaRPr lang="en-US" sz="2400" dirty="0"/>
          </a:p>
          <a:p>
            <a:pPr>
              <a:lnSpc>
                <a:spcPct val="100000"/>
              </a:lnSpc>
              <a:defRPr/>
            </a:pPr>
            <a:r>
              <a:rPr lang="en-US" sz="2400" dirty="0">
                <a:solidFill>
                  <a:prstClr val="black"/>
                </a:solidFill>
              </a:rPr>
              <a:t>To increase profit</a:t>
            </a:r>
            <a:endParaRPr lang="en-US" sz="2400" dirty="0"/>
          </a:p>
          <a:p>
            <a:pPr>
              <a:lnSpc>
                <a:spcPct val="100000"/>
              </a:lnSpc>
              <a:defRPr/>
            </a:pPr>
            <a:r>
              <a:rPr lang="en-US" sz="2400" dirty="0">
                <a:solidFill>
                  <a:prstClr val="black"/>
                </a:solidFill>
                <a:latin typeface="Aptos" panose="02110004020202020204"/>
              </a:rPr>
              <a:t>Increase customer loyalty and inform </a:t>
            </a:r>
          </a:p>
          <a:p>
            <a:pPr>
              <a:lnSpc>
                <a:spcPct val="100000"/>
              </a:lnSpc>
              <a:defRPr/>
            </a:pPr>
            <a:r>
              <a:rPr lang="en-US" sz="2400" dirty="0">
                <a:solidFill>
                  <a:prstClr val="black"/>
                </a:solidFill>
                <a:latin typeface="Aptos" panose="02110004020202020204"/>
              </a:rPr>
              <a:t>Build online presence.</a:t>
            </a:r>
          </a:p>
          <a:p>
            <a:pPr marL="0" indent="0">
              <a:lnSpc>
                <a:spcPct val="100000"/>
              </a:lnSpc>
              <a:buNone/>
              <a:defRPr/>
            </a:pPr>
            <a:r>
              <a:rPr lang="en-US" sz="2400" dirty="0">
                <a:solidFill>
                  <a:schemeClr val="tx2">
                    <a:lumMod val="75000"/>
                    <a:lumOff val="25000"/>
                  </a:schemeClr>
                </a:solidFill>
                <a:latin typeface="Aptos" panose="02110004020202020204"/>
              </a:rPr>
              <a:t>2.  Websites, social media, use travel websites to build brand awareness, send marketing emails, advertise on online media (</a:t>
            </a:r>
            <a:r>
              <a:rPr lang="en-US" sz="2400" dirty="0" err="1">
                <a:solidFill>
                  <a:schemeClr val="tx2">
                    <a:lumMod val="75000"/>
                    <a:lumOff val="25000"/>
                  </a:schemeClr>
                </a:solidFill>
                <a:latin typeface="Aptos" panose="02110004020202020204"/>
              </a:rPr>
              <a:t>e.g.podcasts</a:t>
            </a:r>
            <a:r>
              <a:rPr lang="en-US" sz="2400" dirty="0">
                <a:solidFill>
                  <a:schemeClr val="tx2">
                    <a:lumMod val="75000"/>
                    <a:lumOff val="25000"/>
                  </a:schemeClr>
                </a:solidFill>
                <a:latin typeface="Aptos" panose="02110004020202020204"/>
              </a:rPr>
              <a:t>) work with influencers</a:t>
            </a:r>
          </a:p>
          <a:p>
            <a:pPr marL="457200" indent="-457200">
              <a:lnSpc>
                <a:spcPct val="120000"/>
              </a:lnSpc>
              <a:defRPr/>
            </a:pPr>
            <a:endParaRPr lang="en-US" sz="2000" dirty="0">
              <a:solidFill>
                <a:prstClr val="black"/>
              </a:solidFill>
              <a:latin typeface="Aptos" panose="02110004020202020204"/>
            </a:endParaRPr>
          </a:p>
          <a:p>
            <a:pPr marL="457200" indent="-457200">
              <a:lnSpc>
                <a:spcPct val="120000"/>
              </a:lnSpc>
              <a:defRPr/>
            </a:pPr>
            <a:endParaRPr lang="en-US" sz="2000" dirty="0">
              <a:solidFill>
                <a:prstClr val="black"/>
              </a:solidFill>
              <a:latin typeface="Aptos" panose="02110004020202020204"/>
            </a:endParaRPr>
          </a:p>
          <a:p>
            <a:pPr marL="457200" indent="-457200">
              <a:lnSpc>
                <a:spcPct val="120000"/>
              </a:lnSpc>
              <a:defRPr/>
            </a:pPr>
            <a:endParaRPr lang="en-US" sz="2000" dirty="0">
              <a:solidFill>
                <a:prstClr val="black"/>
              </a:solidFill>
              <a:latin typeface="Aptos" panose="02110004020202020204"/>
            </a:endParaRPr>
          </a:p>
          <a:p>
            <a:pPr marL="514350" indent="-514350">
              <a:lnSpc>
                <a:spcPct val="120000"/>
              </a:lnSpc>
              <a:defRPr/>
            </a:pPr>
            <a:endParaRPr lang="en-US" dirty="0">
              <a:solidFill>
                <a:prstClr val="black"/>
              </a:solidFill>
              <a:latin typeface="Aptos" panose="02110004020202020204"/>
            </a:endParaRPr>
          </a:p>
        </p:txBody>
      </p:sp>
      <p:sp>
        <p:nvSpPr>
          <p:cNvPr id="7" name="Content Placeholder 2">
            <a:extLst>
              <a:ext uri="{FF2B5EF4-FFF2-40B4-BE49-F238E27FC236}">
                <a16:creationId xmlns:a16="http://schemas.microsoft.com/office/drawing/2014/main" id="{76BB76FA-C6E9-DC08-14A6-811CEDE37142}"/>
              </a:ext>
            </a:extLst>
          </p:cNvPr>
          <p:cNvSpPr txBox="1">
            <a:spLocks/>
          </p:cNvSpPr>
          <p:nvPr/>
        </p:nvSpPr>
        <p:spPr>
          <a:xfrm>
            <a:off x="8488172" y="1072917"/>
            <a:ext cx="3539763" cy="5221374"/>
          </a:xfrm>
          <a:prstGeom prst="rect">
            <a:avLst/>
          </a:prstGeom>
          <a:ln>
            <a:no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lang="en-US" b="1" dirty="0">
                <a:solidFill>
                  <a:prstClr val="black"/>
                </a:solidFill>
                <a:latin typeface="Aptos" panose="02110004020202020204"/>
              </a:rPr>
              <a:t>To</a:t>
            </a: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 extend </a:t>
            </a:r>
            <a:r>
              <a:rPr lang="en-US" b="1" dirty="0">
                <a:solidFill>
                  <a:prstClr val="black"/>
                </a:solidFill>
                <a:latin typeface="Aptos" panose="02110004020202020204"/>
              </a:rPr>
              <a:t>learning</a:t>
            </a: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a:t>
            </a:r>
          </a:p>
          <a:p>
            <a:pPr marL="0" indent="0">
              <a:lnSpc>
                <a:spcPct val="120000"/>
              </a:lnSpc>
              <a:buNone/>
              <a:defRPr/>
            </a:pPr>
            <a:r>
              <a:rPr lang="en-US" sz="2400" dirty="0">
                <a:solidFill>
                  <a:prstClr val="black"/>
                </a:solidFill>
                <a:latin typeface="Segoe UI"/>
                <a:cs typeface="Segoe UI"/>
              </a:rPr>
              <a:t>Explain how businesses increase customer loyalty?</a:t>
            </a:r>
            <a:endParaRPr lang="en-US" sz="2400" b="1" dirty="0">
              <a:solidFill>
                <a:prstClr val="black"/>
              </a:solidFill>
              <a:latin typeface="Aptos" panose="02110004020202020204"/>
              <a:cs typeface="Segoe UI"/>
            </a:endParaRPr>
          </a:p>
          <a:p>
            <a:pPr marL="0" indent="0">
              <a:lnSpc>
                <a:spcPct val="100000"/>
              </a:lnSpc>
              <a:spcBef>
                <a:spcPts val="0"/>
              </a:spcBef>
              <a:buNone/>
              <a:defRPr/>
            </a:pPr>
            <a:endParaRPr lang="en-US" sz="2400" dirty="0">
              <a:solidFill>
                <a:prstClr val="black"/>
              </a:solidFill>
              <a:latin typeface="Segoe UI"/>
              <a:cs typeface="Segoe UI"/>
            </a:endParaRPr>
          </a:p>
          <a:p>
            <a:pPr>
              <a:lnSpc>
                <a:spcPct val="100000"/>
              </a:lnSpc>
              <a:spcBef>
                <a:spcPts val="0"/>
              </a:spcBef>
              <a:buFont typeface="Arial"/>
              <a:buChar char="•"/>
              <a:defRPr/>
            </a:pPr>
            <a:r>
              <a:rPr lang="en-US" sz="2400" dirty="0">
                <a:solidFill>
                  <a:prstClr val="black"/>
                </a:solidFill>
                <a:latin typeface="Segoe UI"/>
                <a:cs typeface="Segoe UI"/>
              </a:rPr>
              <a:t>social media</a:t>
            </a:r>
          </a:p>
          <a:p>
            <a:pPr>
              <a:lnSpc>
                <a:spcPct val="100000"/>
              </a:lnSpc>
              <a:spcBef>
                <a:spcPts val="0"/>
              </a:spcBef>
              <a:buFont typeface="Arial"/>
              <a:buChar char="•"/>
              <a:defRPr/>
            </a:pPr>
            <a:r>
              <a:rPr lang="en-US" sz="2400" dirty="0">
                <a:solidFill>
                  <a:prstClr val="black"/>
                </a:solidFill>
                <a:latin typeface="Segoe UI"/>
                <a:cs typeface="Segoe UI"/>
              </a:rPr>
              <a:t>email newsletters</a:t>
            </a:r>
          </a:p>
          <a:p>
            <a:pPr>
              <a:lnSpc>
                <a:spcPct val="100000"/>
              </a:lnSpc>
              <a:spcBef>
                <a:spcPts val="0"/>
              </a:spcBef>
              <a:buFont typeface="Arial"/>
              <a:buChar char="•"/>
              <a:defRPr/>
            </a:pPr>
            <a:r>
              <a:rPr lang="en-US" sz="2400" dirty="0">
                <a:solidFill>
                  <a:prstClr val="black"/>
                </a:solidFill>
                <a:latin typeface="Segoe UI"/>
                <a:cs typeface="Segoe UI"/>
              </a:rPr>
              <a:t>loyalty schemes</a:t>
            </a:r>
          </a:p>
          <a:p>
            <a:pPr>
              <a:lnSpc>
                <a:spcPct val="100000"/>
              </a:lnSpc>
              <a:spcBef>
                <a:spcPts val="0"/>
              </a:spcBef>
              <a:buFont typeface="Arial"/>
              <a:buChar char="•"/>
              <a:defRPr/>
            </a:pPr>
            <a:r>
              <a:rPr lang="en-US" sz="2400" dirty="0">
                <a:solidFill>
                  <a:prstClr val="black"/>
                </a:solidFill>
                <a:latin typeface="Segoe UI"/>
                <a:cs typeface="Segoe UI"/>
              </a:rPr>
              <a:t>Introduce new menus</a:t>
            </a:r>
          </a:p>
          <a:p>
            <a:pPr>
              <a:lnSpc>
                <a:spcPct val="100000"/>
              </a:lnSpc>
              <a:spcBef>
                <a:spcPts val="0"/>
              </a:spcBef>
              <a:buFont typeface="Arial"/>
              <a:buChar char="•"/>
              <a:defRPr/>
            </a:pPr>
            <a:r>
              <a:rPr lang="en-US" sz="2400" dirty="0">
                <a:solidFill>
                  <a:prstClr val="black"/>
                </a:solidFill>
                <a:latin typeface="Segoe UI"/>
                <a:cs typeface="Segoe UI"/>
              </a:rPr>
              <a:t>extended opening hours</a:t>
            </a:r>
          </a:p>
          <a:p>
            <a:pPr>
              <a:lnSpc>
                <a:spcPct val="100000"/>
              </a:lnSpc>
              <a:spcBef>
                <a:spcPts val="0"/>
              </a:spcBef>
              <a:buFont typeface="Arial"/>
              <a:buChar char="•"/>
              <a:defRPr/>
            </a:pPr>
            <a:r>
              <a:rPr lang="en-US" sz="2400" dirty="0">
                <a:solidFill>
                  <a:prstClr val="black"/>
                </a:solidFill>
                <a:latin typeface="Segoe UI"/>
                <a:cs typeface="Segoe UI"/>
              </a:rPr>
              <a:t>themed nights</a:t>
            </a:r>
          </a:p>
          <a:p>
            <a:pPr>
              <a:lnSpc>
                <a:spcPct val="100000"/>
              </a:lnSpc>
              <a:spcBef>
                <a:spcPts val="0"/>
              </a:spcBef>
              <a:buFont typeface="Arial"/>
              <a:buChar char="•"/>
              <a:defRPr/>
            </a:pPr>
            <a:r>
              <a:rPr lang="en-US" sz="2400" dirty="0">
                <a:solidFill>
                  <a:prstClr val="black"/>
                </a:solidFill>
                <a:latin typeface="Segoe UI"/>
                <a:cs typeface="Segoe UI"/>
              </a:rPr>
              <a:t>Special menus</a:t>
            </a:r>
          </a:p>
          <a:p>
            <a:pPr marL="0" indent="0">
              <a:lnSpc>
                <a:spcPct val="120000"/>
              </a:lnSpc>
              <a:buNone/>
              <a:defRPr/>
            </a:pPr>
            <a:endParaRPr lang="en-US" sz="2000" b="0" i="0" u="none" strike="noStrike" kern="1200" cap="none" spc="0" normalizeH="0" baseline="0" noProof="0" dirty="0">
              <a:ln>
                <a:noFill/>
              </a:ln>
              <a:solidFill>
                <a:prstClr val="black"/>
              </a:solidFill>
              <a:effectLst/>
              <a:uLnTx/>
              <a:uFillTx/>
              <a:latin typeface="Aptos" panose="02110004020202020204"/>
            </a:endParaRPr>
          </a:p>
          <a:p>
            <a:pPr marL="514350" indent="-514350">
              <a:buAutoNum type="arabicPeriod"/>
              <a:defRPr/>
            </a:pPr>
            <a:endParaRPr lang="en-US" dirty="0">
              <a:solidFill>
                <a:prstClr val="black"/>
              </a:solidFill>
              <a:latin typeface="Aptos" panose="02110004020202020204"/>
            </a:endParaRPr>
          </a:p>
          <a:p>
            <a:pPr marL="0" indent="0">
              <a:buNone/>
              <a:defRPr/>
            </a:pPr>
            <a:endParaRPr lang="en-US"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3F94C1C1-E722-C500-B884-51C2E4B2BD7A}"/>
              </a:ext>
            </a:extLst>
          </p:cNvPr>
          <p:cNvPicPr>
            <a:picLocks noChangeAspect="1"/>
          </p:cNvPicPr>
          <p:nvPr/>
        </p:nvPicPr>
        <p:blipFill>
          <a:blip r:embed="rId3"/>
          <a:stretch>
            <a:fillRect/>
          </a:stretch>
        </p:blipFill>
        <p:spPr>
          <a:xfrm>
            <a:off x="73041" y="5786650"/>
            <a:ext cx="1008784" cy="1051371"/>
          </a:xfrm>
          <a:prstGeom prst="rect">
            <a:avLst/>
          </a:prstGeom>
        </p:spPr>
      </p:pic>
      <p:pic>
        <p:nvPicPr>
          <p:cNvPr id="9" name="Picture 8" descr="Tick PNG, Vector, PSD, and Clipart With ...">
            <a:extLst>
              <a:ext uri="{FF2B5EF4-FFF2-40B4-BE49-F238E27FC236}">
                <a16:creationId xmlns:a16="http://schemas.microsoft.com/office/drawing/2014/main" id="{A3D698AF-9C2E-FC0C-2DD3-7AD5FE806F24}"/>
              </a:ext>
            </a:extLst>
          </p:cNvPr>
          <p:cNvPicPr>
            <a:picLocks noChangeAspect="1"/>
          </p:cNvPicPr>
          <p:nvPr/>
        </p:nvPicPr>
        <p:blipFill>
          <a:blip r:embed="rId4"/>
          <a:stretch>
            <a:fillRect/>
          </a:stretch>
        </p:blipFill>
        <p:spPr>
          <a:xfrm>
            <a:off x="7214942" y="1166542"/>
            <a:ext cx="639655" cy="627599"/>
          </a:xfrm>
          <a:prstGeom prst="rect">
            <a:avLst/>
          </a:prstGeom>
        </p:spPr>
      </p:pic>
      <p:pic>
        <p:nvPicPr>
          <p:cNvPr id="10" name="Picture 9" descr="Discussion Clipart Third Party ...">
            <a:extLst>
              <a:ext uri="{FF2B5EF4-FFF2-40B4-BE49-F238E27FC236}">
                <a16:creationId xmlns:a16="http://schemas.microsoft.com/office/drawing/2014/main" id="{71C311C8-63B2-03BC-5CF7-8E22BE02AD16}"/>
              </a:ext>
            </a:extLst>
          </p:cNvPr>
          <p:cNvPicPr>
            <a:picLocks noChangeAspect="1"/>
          </p:cNvPicPr>
          <p:nvPr/>
        </p:nvPicPr>
        <p:blipFill>
          <a:blip r:embed="rId5"/>
          <a:stretch>
            <a:fillRect/>
          </a:stretch>
        </p:blipFill>
        <p:spPr>
          <a:xfrm>
            <a:off x="11371526" y="6290844"/>
            <a:ext cx="820474" cy="506079"/>
          </a:xfrm>
          <a:prstGeom prst="rect">
            <a:avLst/>
          </a:prstGeom>
        </p:spPr>
      </p:pic>
      <p:pic>
        <p:nvPicPr>
          <p:cNvPr id="4" name="Picture 3" descr="Tripadvisor Celebrates 25th Year With A New Logo">
            <a:extLst>
              <a:ext uri="{FF2B5EF4-FFF2-40B4-BE49-F238E27FC236}">
                <a16:creationId xmlns:a16="http://schemas.microsoft.com/office/drawing/2014/main" id="{BCF81D02-6642-B758-2714-2B164964C942}"/>
              </a:ext>
            </a:extLst>
          </p:cNvPr>
          <p:cNvPicPr>
            <a:picLocks noChangeAspect="1"/>
          </p:cNvPicPr>
          <p:nvPr/>
        </p:nvPicPr>
        <p:blipFill>
          <a:blip r:embed="rId6"/>
          <a:srcRect l="22144" t="11966" r="22844" b="11685"/>
          <a:stretch>
            <a:fillRect/>
          </a:stretch>
        </p:blipFill>
        <p:spPr>
          <a:xfrm>
            <a:off x="10618125" y="84150"/>
            <a:ext cx="1414764" cy="1076293"/>
          </a:xfrm>
          <a:prstGeom prst="rect">
            <a:avLst/>
          </a:prstGeom>
        </p:spPr>
      </p:pic>
    </p:spTree>
    <p:extLst>
      <p:ext uri="{BB962C8B-B14F-4D97-AF65-F5344CB8AC3E}">
        <p14:creationId xmlns:p14="http://schemas.microsoft.com/office/powerpoint/2010/main" val="1772013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C200E-86EC-F6C4-3009-EF86983B00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1AE5B8-2914-F3C3-E7A3-C0F92869B9D5}"/>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22B04590-4B1F-6A63-E62D-E93BE1EDA134}"/>
              </a:ext>
            </a:extLst>
          </p:cNvPr>
          <p:cNvSpPr>
            <a:spLocks noGrp="1"/>
          </p:cNvSpPr>
          <p:nvPr>
            <p:ph idx="1"/>
          </p:nvPr>
        </p:nvSpPr>
        <p:spPr>
          <a:xfrm>
            <a:off x="2450" y="1315718"/>
            <a:ext cx="2055229" cy="4295297"/>
          </a:xfrm>
          <a:ln>
            <a:noFill/>
          </a:ln>
        </p:spPr>
        <p:txBody>
          <a:bodyPr vert="horz" lIns="91440" tIns="45720" rIns="91440" bIns="45720" rtlCol="0" anchor="t">
            <a:normAutofit/>
          </a:bodyPr>
          <a:lstStyle/>
          <a:p>
            <a:pPr marL="0" indent="0">
              <a:buNone/>
            </a:pPr>
            <a:r>
              <a:rPr lang="en-US" sz="3600" b="1" dirty="0"/>
              <a:t>You ask: </a:t>
            </a:r>
          </a:p>
          <a:p>
            <a:pPr marL="0" indent="0">
              <a:lnSpc>
                <a:spcPct val="120000"/>
              </a:lnSpc>
              <a:buNone/>
            </a:pPr>
            <a:endParaRPr lang="en-US" sz="1100" b="1" dirty="0"/>
          </a:p>
          <a:p>
            <a:pPr marL="0" indent="0">
              <a:lnSpc>
                <a:spcPct val="120000"/>
              </a:lnSpc>
              <a:buNone/>
            </a:pPr>
            <a:r>
              <a:rPr lang="en-US" dirty="0"/>
              <a:t>What are overheads?</a:t>
            </a:r>
          </a:p>
          <a:p>
            <a:pPr marL="514350" indent="-514350">
              <a:lnSpc>
                <a:spcPct val="120000"/>
              </a:lnSpc>
              <a:buAutoNum type="arabicPeriod"/>
            </a:pPr>
            <a:endParaRPr lang="en-US" sz="2200" dirty="0"/>
          </a:p>
          <a:p>
            <a:pPr marL="0" indent="0">
              <a:lnSpc>
                <a:spcPct val="120000"/>
              </a:lnSpc>
              <a:buNone/>
            </a:pPr>
            <a:endParaRPr lang="en-US" sz="3600" dirty="0"/>
          </a:p>
        </p:txBody>
      </p:sp>
      <p:sp>
        <p:nvSpPr>
          <p:cNvPr id="5" name="Content Placeholder 2">
            <a:extLst>
              <a:ext uri="{FF2B5EF4-FFF2-40B4-BE49-F238E27FC236}">
                <a16:creationId xmlns:a16="http://schemas.microsoft.com/office/drawing/2014/main" id="{F4CF98A9-13BF-50B2-079E-3B65C62FC1AC}"/>
              </a:ext>
            </a:extLst>
          </p:cNvPr>
          <p:cNvSpPr txBox="1">
            <a:spLocks/>
          </p:cNvSpPr>
          <p:nvPr/>
        </p:nvSpPr>
        <p:spPr>
          <a:xfrm>
            <a:off x="2105679" y="1315718"/>
            <a:ext cx="3938813" cy="3754281"/>
          </a:xfrm>
          <a:prstGeom prst="rect">
            <a:avLst/>
          </a:prstGeom>
          <a:ln>
            <a:solidFill>
              <a:srgbClr val="4472C4"/>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lang="en-US" sz="3200" b="1" i="0" u="none" strike="noStrike" kern="1200" cap="none" spc="0" normalizeH="0" baseline="0" noProof="0" dirty="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indent="0">
              <a:buNone/>
              <a:defRPr/>
            </a:pPr>
            <a:r>
              <a:rPr lang="en-US" dirty="0">
                <a:solidFill>
                  <a:prstClr val="black"/>
                </a:solidFill>
                <a:latin typeface="Aptos" panose="02110004020202020204"/>
              </a:rPr>
              <a:t>Regular bills the business must pay to keep the business running. (e.g. rent/ electricity, maintenance costs)</a:t>
            </a:r>
            <a:endParaRPr lang="en-US">
              <a:solidFill>
                <a:prstClr val="black"/>
              </a:solidFill>
            </a:endParaRPr>
          </a:p>
        </p:txBody>
      </p:sp>
      <p:sp>
        <p:nvSpPr>
          <p:cNvPr id="7" name="Content Placeholder 2">
            <a:extLst>
              <a:ext uri="{FF2B5EF4-FFF2-40B4-BE49-F238E27FC236}">
                <a16:creationId xmlns:a16="http://schemas.microsoft.com/office/drawing/2014/main" id="{6A319FE3-7FD6-AD82-6D1D-3910F60C230A}"/>
              </a:ext>
            </a:extLst>
          </p:cNvPr>
          <p:cNvSpPr txBox="1">
            <a:spLocks/>
          </p:cNvSpPr>
          <p:nvPr/>
        </p:nvSpPr>
        <p:spPr>
          <a:xfrm>
            <a:off x="6064172" y="1000917"/>
            <a:ext cx="6107763" cy="5622006"/>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defRPr/>
            </a:pPr>
            <a:r>
              <a:rPr lang="en-US" b="1" dirty="0">
                <a:solidFill>
                  <a:prstClr val="black"/>
                </a:solidFill>
                <a:latin typeface="Aptos" panose="02110004020202020204"/>
              </a:rPr>
              <a:t>Discuss to</a:t>
            </a: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 extend learning:</a:t>
            </a:r>
            <a:endParaRPr lang="en-US" b="1" i="0" u="none" strike="noStrike" kern="1200" cap="none" spc="0" normalizeH="0" baseline="0" noProof="0" dirty="0">
              <a:ln>
                <a:noFill/>
              </a:ln>
              <a:solidFill>
                <a:prstClr val="black"/>
              </a:solidFill>
              <a:effectLst/>
              <a:uLnTx/>
              <a:uFillTx/>
              <a:latin typeface="Aptos" panose="02110004020202020204"/>
            </a:endParaRPr>
          </a:p>
          <a:p>
            <a:pPr marL="0" indent="0">
              <a:lnSpc>
                <a:spcPct val="120000"/>
              </a:lnSpc>
              <a:buNone/>
              <a:defRPr/>
            </a:pPr>
            <a:r>
              <a:rPr lang="en-US" sz="2400" b="1" dirty="0">
                <a:solidFill>
                  <a:prstClr val="black"/>
                </a:solidFill>
                <a:latin typeface="Aptos" panose="02110004020202020204"/>
              </a:rPr>
              <a:t>You are thinking of opening a takeaway in town what do you need to consider in terms of  a) material costs  b) Overheads?</a:t>
            </a:r>
          </a:p>
          <a:p>
            <a:pPr marL="0" indent="0">
              <a:lnSpc>
                <a:spcPct val="100000"/>
              </a:lnSpc>
              <a:spcBef>
                <a:spcPts val="400"/>
              </a:spcBef>
              <a:buNone/>
              <a:defRPr/>
            </a:pPr>
            <a:r>
              <a:rPr lang="en-US" sz="2400" b="1" u="sng" dirty="0">
                <a:solidFill>
                  <a:prstClr val="black"/>
                </a:solidFill>
                <a:latin typeface="Aptos" panose="02110004020202020204"/>
              </a:rPr>
              <a:t>Material costs</a:t>
            </a:r>
          </a:p>
          <a:p>
            <a:pPr>
              <a:lnSpc>
                <a:spcPct val="100000"/>
              </a:lnSpc>
              <a:spcBef>
                <a:spcPts val="400"/>
              </a:spcBef>
              <a:defRPr/>
            </a:pPr>
            <a:r>
              <a:rPr lang="en-US" sz="2400" dirty="0">
                <a:solidFill>
                  <a:prstClr val="black"/>
                </a:solidFill>
                <a:latin typeface="Aptos" panose="02110004020202020204"/>
              </a:rPr>
              <a:t>Ingredients and drinks</a:t>
            </a:r>
            <a:endParaRPr lang="en-US" sz="2400">
              <a:solidFill>
                <a:prstClr val="black"/>
              </a:solidFill>
            </a:endParaRPr>
          </a:p>
          <a:p>
            <a:pPr>
              <a:lnSpc>
                <a:spcPct val="100000"/>
              </a:lnSpc>
              <a:spcBef>
                <a:spcPts val="400"/>
              </a:spcBef>
              <a:defRPr/>
            </a:pPr>
            <a:r>
              <a:rPr lang="en-US" sz="2400" dirty="0">
                <a:solidFill>
                  <a:prstClr val="black"/>
                </a:solidFill>
                <a:latin typeface="Aptos" panose="02110004020202020204"/>
              </a:rPr>
              <a:t>Takeaway containers</a:t>
            </a:r>
            <a:endParaRPr lang="en-US" sz="2400" b="0" i="0" u="none" strike="noStrike" kern="1200" cap="none" spc="0" normalizeH="0" baseline="0" noProof="0" dirty="0">
              <a:ln>
                <a:noFill/>
              </a:ln>
              <a:solidFill>
                <a:prstClr val="black"/>
              </a:solidFill>
              <a:effectLst/>
              <a:uLnTx/>
              <a:uFillTx/>
              <a:latin typeface="Aptos" panose="02110004020202020204"/>
            </a:endParaRPr>
          </a:p>
          <a:p>
            <a:pPr>
              <a:lnSpc>
                <a:spcPct val="100000"/>
              </a:lnSpc>
              <a:spcBef>
                <a:spcPts val="400"/>
              </a:spcBef>
              <a:defRPr/>
            </a:pPr>
            <a:r>
              <a:rPr lang="en-US" sz="2400" dirty="0">
                <a:solidFill>
                  <a:prstClr val="black"/>
                </a:solidFill>
                <a:latin typeface="Aptos" panose="02110004020202020204"/>
              </a:rPr>
              <a:t>Napkins &amp; disposable cutlery</a:t>
            </a:r>
          </a:p>
          <a:p>
            <a:pPr marL="0" indent="0">
              <a:lnSpc>
                <a:spcPct val="100000"/>
              </a:lnSpc>
              <a:spcBef>
                <a:spcPts val="400"/>
              </a:spcBef>
              <a:buNone/>
              <a:defRPr/>
            </a:pPr>
            <a:r>
              <a:rPr lang="en-US" sz="2400" b="1" u="sng" dirty="0">
                <a:solidFill>
                  <a:prstClr val="black"/>
                </a:solidFill>
                <a:latin typeface="Aptos" panose="02110004020202020204"/>
              </a:rPr>
              <a:t>Overheads</a:t>
            </a:r>
          </a:p>
          <a:p>
            <a:pPr>
              <a:lnSpc>
                <a:spcPct val="100000"/>
              </a:lnSpc>
              <a:spcBef>
                <a:spcPts val="400"/>
              </a:spcBef>
              <a:defRPr/>
            </a:pPr>
            <a:r>
              <a:rPr lang="en-US" sz="2400" dirty="0">
                <a:solidFill>
                  <a:prstClr val="black"/>
                </a:solidFill>
                <a:latin typeface="Aptos" panose="02110004020202020204"/>
              </a:rPr>
              <a:t>Rent</a:t>
            </a:r>
          </a:p>
          <a:p>
            <a:pPr>
              <a:lnSpc>
                <a:spcPct val="100000"/>
              </a:lnSpc>
              <a:spcBef>
                <a:spcPts val="400"/>
              </a:spcBef>
              <a:defRPr/>
            </a:pPr>
            <a:r>
              <a:rPr lang="en-US" sz="2400" dirty="0">
                <a:solidFill>
                  <a:prstClr val="black"/>
                </a:solidFill>
                <a:latin typeface="Aptos" panose="02110004020202020204"/>
              </a:rPr>
              <a:t>Utilities (Gas, electricity, water)</a:t>
            </a:r>
          </a:p>
          <a:p>
            <a:pPr>
              <a:lnSpc>
                <a:spcPct val="100000"/>
              </a:lnSpc>
              <a:spcBef>
                <a:spcPts val="400"/>
              </a:spcBef>
              <a:defRPr/>
            </a:pPr>
            <a:r>
              <a:rPr lang="en-US" sz="2400" dirty="0">
                <a:solidFill>
                  <a:prstClr val="black"/>
                </a:solidFill>
                <a:latin typeface="Aptos" panose="02110004020202020204"/>
              </a:rPr>
              <a:t>Equipment for cooking and dining</a:t>
            </a:r>
          </a:p>
          <a:p>
            <a:pPr>
              <a:lnSpc>
                <a:spcPct val="100000"/>
              </a:lnSpc>
              <a:spcBef>
                <a:spcPts val="400"/>
              </a:spcBef>
              <a:defRPr/>
            </a:pPr>
            <a:r>
              <a:rPr lang="en-US" sz="2400" dirty="0">
                <a:solidFill>
                  <a:prstClr val="black"/>
                </a:solidFill>
                <a:latin typeface="Aptos" panose="02110004020202020204"/>
              </a:rPr>
              <a:t>Maintenance of equipment and premises</a:t>
            </a:r>
            <a:r>
              <a:rPr lang="en-US" sz="1600" dirty="0">
                <a:solidFill>
                  <a:prstClr val="black"/>
                </a:solidFill>
                <a:latin typeface="Aptos" panose="02110004020202020204"/>
              </a:rPr>
              <a:t> </a:t>
            </a:r>
          </a:p>
          <a:p>
            <a:pPr>
              <a:lnSpc>
                <a:spcPct val="100000"/>
              </a:lnSpc>
              <a:spcBef>
                <a:spcPts val="400"/>
              </a:spcBef>
              <a:defRPr/>
            </a:pPr>
            <a:endParaRPr lang="en-US" sz="1400" dirty="0">
              <a:solidFill>
                <a:prstClr val="black"/>
              </a:solidFill>
              <a:latin typeface="Aptos" panose="02110004020202020204"/>
            </a:endParaRPr>
          </a:p>
          <a:p>
            <a:pPr>
              <a:lnSpc>
                <a:spcPct val="100000"/>
              </a:lnSpc>
              <a:spcBef>
                <a:spcPts val="400"/>
              </a:spcBef>
              <a:defRPr/>
            </a:pPr>
            <a:endParaRPr lang="en-US" sz="1400" dirty="0">
              <a:solidFill>
                <a:prstClr val="black"/>
              </a:solidFill>
              <a:latin typeface="Aptos" panose="02110004020202020204"/>
            </a:endParaRPr>
          </a:p>
          <a:p>
            <a:pPr marL="0" indent="0">
              <a:buNone/>
              <a:defRPr/>
            </a:pPr>
            <a:endParaRPr lang="en-US" sz="1000"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E8A11A87-737D-7061-4CFE-518230EA4BDB}"/>
              </a:ext>
            </a:extLst>
          </p:cNvPr>
          <p:cNvPicPr>
            <a:picLocks noChangeAspect="1"/>
          </p:cNvPicPr>
          <p:nvPr/>
        </p:nvPicPr>
        <p:blipFill>
          <a:blip r:embed="rId3"/>
          <a:stretch>
            <a:fillRect/>
          </a:stretch>
        </p:blipFill>
        <p:spPr>
          <a:xfrm>
            <a:off x="62885" y="5352645"/>
            <a:ext cx="1446729" cy="1505208"/>
          </a:xfrm>
          <a:prstGeom prst="rect">
            <a:avLst/>
          </a:prstGeom>
        </p:spPr>
      </p:pic>
      <p:pic>
        <p:nvPicPr>
          <p:cNvPr id="9" name="Picture 8" descr="Tick PNG, Vector, PSD, and Clipart With ...">
            <a:extLst>
              <a:ext uri="{FF2B5EF4-FFF2-40B4-BE49-F238E27FC236}">
                <a16:creationId xmlns:a16="http://schemas.microsoft.com/office/drawing/2014/main" id="{1965D6C9-E7ED-F769-127E-E636E5C36803}"/>
              </a:ext>
            </a:extLst>
          </p:cNvPr>
          <p:cNvPicPr>
            <a:picLocks noChangeAspect="1"/>
          </p:cNvPicPr>
          <p:nvPr/>
        </p:nvPicPr>
        <p:blipFill>
          <a:blip r:embed="rId4"/>
          <a:stretch>
            <a:fillRect/>
          </a:stretch>
        </p:blipFill>
        <p:spPr>
          <a:xfrm>
            <a:off x="5379193" y="1331177"/>
            <a:ext cx="639655" cy="627599"/>
          </a:xfrm>
          <a:prstGeom prst="rect">
            <a:avLst/>
          </a:prstGeom>
        </p:spPr>
      </p:pic>
      <p:pic>
        <p:nvPicPr>
          <p:cNvPr id="10" name="Picture 9" descr="Discussion Clipart Third Party ...">
            <a:extLst>
              <a:ext uri="{FF2B5EF4-FFF2-40B4-BE49-F238E27FC236}">
                <a16:creationId xmlns:a16="http://schemas.microsoft.com/office/drawing/2014/main" id="{F4269A3F-0173-4EB5-6F80-0672DB6701C3}"/>
              </a:ext>
            </a:extLst>
          </p:cNvPr>
          <p:cNvPicPr>
            <a:picLocks noChangeAspect="1"/>
          </p:cNvPicPr>
          <p:nvPr/>
        </p:nvPicPr>
        <p:blipFill>
          <a:blip r:embed="rId5"/>
          <a:stretch>
            <a:fillRect/>
          </a:stretch>
        </p:blipFill>
        <p:spPr>
          <a:xfrm>
            <a:off x="11197526" y="3812844"/>
            <a:ext cx="820474" cy="506079"/>
          </a:xfrm>
          <a:prstGeom prst="rect">
            <a:avLst/>
          </a:prstGeom>
        </p:spPr>
      </p:pic>
      <p:pic>
        <p:nvPicPr>
          <p:cNvPr id="4" name="Picture 3" descr="Buy Wholesale Disposable Food Packaging Online | Alliance Online">
            <a:extLst>
              <a:ext uri="{FF2B5EF4-FFF2-40B4-BE49-F238E27FC236}">
                <a16:creationId xmlns:a16="http://schemas.microsoft.com/office/drawing/2014/main" id="{1F5C998C-8B23-0DF4-2ED0-AE7706C92031}"/>
              </a:ext>
            </a:extLst>
          </p:cNvPr>
          <p:cNvPicPr>
            <a:picLocks noChangeAspect="1"/>
          </p:cNvPicPr>
          <p:nvPr/>
        </p:nvPicPr>
        <p:blipFill>
          <a:blip r:embed="rId6"/>
          <a:stretch>
            <a:fillRect/>
          </a:stretch>
        </p:blipFill>
        <p:spPr>
          <a:xfrm>
            <a:off x="10700400" y="5400"/>
            <a:ext cx="1471200" cy="1309200"/>
          </a:xfrm>
          <a:prstGeom prst="rect">
            <a:avLst/>
          </a:prstGeom>
        </p:spPr>
      </p:pic>
    </p:spTree>
    <p:extLst>
      <p:ext uri="{BB962C8B-B14F-4D97-AF65-F5344CB8AC3E}">
        <p14:creationId xmlns:p14="http://schemas.microsoft.com/office/powerpoint/2010/main" val="2276208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B406EB-7317-CF01-9419-AFC8FAFB5755}"/>
              </a:ext>
            </a:extLst>
          </p:cNvPr>
          <p:cNvSpPr>
            <a:spLocks noGrp="1"/>
          </p:cNvSpPr>
          <p:nvPr>
            <p:ph type="title"/>
          </p:nvPr>
        </p:nvSpPr>
        <p:spPr>
          <a:xfrm>
            <a:off x="4313" y="5691"/>
            <a:ext cx="10515600"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147856" y="1507928"/>
            <a:ext cx="3975986" cy="5212395"/>
          </a:xfrm>
          <a:ln>
            <a:noFill/>
          </a:ln>
        </p:spPr>
        <p:txBody>
          <a:bodyPr vert="horz" lIns="91440" tIns="45720" rIns="91440" bIns="45720" rtlCol="0" anchor="t">
            <a:normAutofit fontScale="92500" lnSpcReduction="20000"/>
          </a:bodyPr>
          <a:lstStyle/>
          <a:p>
            <a:pPr marL="0" indent="0">
              <a:buNone/>
            </a:pPr>
            <a:r>
              <a:rPr lang="en-US" sz="2400" b="1" dirty="0"/>
              <a:t>Statement: </a:t>
            </a:r>
          </a:p>
          <a:p>
            <a:pPr marL="0" indent="0">
              <a:buNone/>
            </a:pPr>
            <a:endParaRPr lang="en-US" sz="2400" dirty="0"/>
          </a:p>
          <a:p>
            <a:pPr marL="514350" indent="-514350">
              <a:buFont typeface="+mj-lt"/>
              <a:buAutoNum type="arabicPeriod"/>
            </a:pPr>
            <a:r>
              <a:rPr lang="en-US" sz="2600" dirty="0"/>
              <a:t>Seasonal contract and zero hours contracts are the same.</a:t>
            </a:r>
          </a:p>
          <a:p>
            <a:pPr marL="514350" indent="-514350">
              <a:buFont typeface="+mj-lt"/>
              <a:buAutoNum type="arabicPeriod"/>
            </a:pPr>
            <a:endParaRPr lang="en-US" sz="2600" dirty="0"/>
          </a:p>
          <a:p>
            <a:pPr marL="514350" indent="-514350">
              <a:buFont typeface="+mj-lt"/>
              <a:buAutoNum type="arabicPeriod"/>
            </a:pPr>
            <a:endParaRPr lang="en-US" sz="2600" dirty="0"/>
          </a:p>
          <a:p>
            <a:pPr marL="514350" indent="-514350">
              <a:buFont typeface="+mj-lt"/>
              <a:buAutoNum type="arabicPeriod"/>
            </a:pPr>
            <a:r>
              <a:rPr lang="en-US" sz="2600" dirty="0">
                <a:solidFill>
                  <a:srgbClr val="0070C0"/>
                </a:solidFill>
              </a:rPr>
              <a:t>The maximum number of hours a person can work is 48 hours per week</a:t>
            </a:r>
          </a:p>
          <a:p>
            <a:pPr marL="514350" indent="-514350">
              <a:buFont typeface="+mj-lt"/>
              <a:buAutoNum type="arabicPeriod"/>
            </a:pPr>
            <a:endParaRPr lang="en-US" sz="2600" dirty="0">
              <a:solidFill>
                <a:srgbClr val="0070C0"/>
              </a:solidFill>
            </a:endParaRPr>
          </a:p>
          <a:p>
            <a:pPr marL="514350" indent="-514350">
              <a:buFont typeface="+mj-lt"/>
              <a:buAutoNum type="arabicPeriod"/>
            </a:pPr>
            <a:r>
              <a:rPr lang="en-US" sz="2600" dirty="0"/>
              <a:t>A single mum has been asked to work full time as a </a:t>
            </a:r>
            <a:r>
              <a:rPr lang="en-US" sz="2600" dirty="0" err="1"/>
              <a:t>commis</a:t>
            </a:r>
            <a:r>
              <a:rPr lang="en-US" sz="2600" dirty="0"/>
              <a:t> chef – this is the best option for her and her family.</a:t>
            </a: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4261842" y="1561928"/>
            <a:ext cx="1443041" cy="4733526"/>
          </a:xfrm>
          <a:prstGeom prst="rect">
            <a:avLst/>
          </a:prstGeom>
          <a:ln>
            <a:solidFill>
              <a:srgbClr val="0070C0"/>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Aptos" panose="02110004020202020204"/>
                <a:ea typeface="+mn-ea"/>
                <a:cs typeface="+mn-cs"/>
              </a:rPr>
              <a:t>Answers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2"/>
          <a:stretch>
            <a:fillRect/>
          </a:stretch>
        </p:blipFill>
        <p:spPr>
          <a:xfrm>
            <a:off x="4698720" y="3932946"/>
            <a:ext cx="598016" cy="586745"/>
          </a:xfrm>
          <a:prstGeom prst="rect">
            <a:avLst/>
          </a:prstGeom>
          <a:ln>
            <a:noFill/>
          </a:ln>
        </p:spPr>
      </p:pic>
      <p:pic>
        <p:nvPicPr>
          <p:cNvPr id="7" name="Picture 2" descr="True False Vector Art, Icons, and ...">
            <a:extLst>
              <a:ext uri="{FF2B5EF4-FFF2-40B4-BE49-F238E27FC236}">
                <a16:creationId xmlns:a16="http://schemas.microsoft.com/office/drawing/2014/main" id="{4D663936-5256-4D5E-B2A9-FD519E9418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977" y="1089323"/>
            <a:ext cx="1563041" cy="1059203"/>
          </a:xfrm>
          <a:prstGeom prst="rect">
            <a:avLst/>
          </a:prstGeom>
          <a:noFill/>
          <a:extLst>
            <a:ext uri="{909E8E84-426E-40DD-AFC4-6F175D3DCCD1}">
              <a14:hiddenFill xmlns:a14="http://schemas.microsoft.com/office/drawing/2010/main">
                <a:solidFill>
                  <a:srgbClr val="FFFFFF"/>
                </a:solidFill>
              </a14:hiddenFill>
            </a:ext>
          </a:extLst>
        </p:spPr>
      </p:pic>
      <p:sp>
        <p:nvSpPr>
          <p:cNvPr id="10" name="Multiplication Sign 9">
            <a:extLst>
              <a:ext uri="{FF2B5EF4-FFF2-40B4-BE49-F238E27FC236}">
                <a16:creationId xmlns:a16="http://schemas.microsoft.com/office/drawing/2014/main" id="{C818A800-F756-69FE-0471-A887986D56E6}"/>
              </a:ext>
            </a:extLst>
          </p:cNvPr>
          <p:cNvSpPr/>
          <p:nvPr/>
        </p:nvSpPr>
        <p:spPr>
          <a:xfrm>
            <a:off x="4635102" y="2306548"/>
            <a:ext cx="737252" cy="586744"/>
          </a:xfrm>
          <a:prstGeom prst="mathMultiply">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Content Placeholder 2">
            <a:extLst>
              <a:ext uri="{FF2B5EF4-FFF2-40B4-BE49-F238E27FC236}">
                <a16:creationId xmlns:a16="http://schemas.microsoft.com/office/drawing/2014/main" id="{7C4197B8-FB8C-F6DA-7A0C-401668C85D9D}"/>
              </a:ext>
            </a:extLst>
          </p:cNvPr>
          <p:cNvSpPr txBox="1">
            <a:spLocks/>
          </p:cNvSpPr>
          <p:nvPr/>
        </p:nvSpPr>
        <p:spPr>
          <a:xfrm>
            <a:off x="5748833" y="1093928"/>
            <a:ext cx="6443167" cy="5170395"/>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b="1" dirty="0"/>
              <a:t>Correction / Extend their thinking…</a:t>
            </a:r>
            <a:endParaRPr lang="en-US" sz="2600" dirty="0"/>
          </a:p>
          <a:p>
            <a:pPr marL="514350" indent="-514350">
              <a:buFont typeface="+mj-lt"/>
              <a:buAutoNum type="arabicPeriod"/>
            </a:pPr>
            <a:r>
              <a:rPr lang="en-US" sz="2600" b="1" dirty="0"/>
              <a:t>Seasonal contracts </a:t>
            </a:r>
            <a:r>
              <a:rPr lang="en-US" sz="2600" dirty="0"/>
              <a:t>are when someone is employed for a fixed period of time when it is busy </a:t>
            </a:r>
            <a:r>
              <a:rPr lang="en-US" sz="2600" dirty="0" err="1"/>
              <a:t>e.g</a:t>
            </a:r>
            <a:r>
              <a:rPr lang="en-US" sz="2600" dirty="0"/>
              <a:t> Christmas.              </a:t>
            </a:r>
            <a:r>
              <a:rPr lang="en-US" sz="2600" b="1" dirty="0"/>
              <a:t>Zero hours </a:t>
            </a:r>
            <a:r>
              <a:rPr lang="en-US" sz="2600" dirty="0"/>
              <a:t>contract is when you have no fixed hours, you can be asked to work at any time – not regular or guaranteed shifts.</a:t>
            </a:r>
          </a:p>
          <a:p>
            <a:pPr marL="514350" indent="-514350">
              <a:buFont typeface="+mj-lt"/>
              <a:buAutoNum type="arabicPeriod"/>
            </a:pPr>
            <a:r>
              <a:rPr lang="en-US" sz="2600" dirty="0">
                <a:solidFill>
                  <a:srgbClr val="0070C0"/>
                </a:solidFill>
              </a:rPr>
              <a:t>That’s not to say people don’t work more if it is very busy!</a:t>
            </a:r>
            <a:endParaRPr lang="en-US" sz="2600" dirty="0"/>
          </a:p>
          <a:p>
            <a:pPr marL="514350" indent="-514350">
              <a:buFont typeface="+mj-lt"/>
              <a:buAutoNum type="arabicPeriod"/>
            </a:pPr>
            <a:r>
              <a:rPr lang="en-US" sz="2600" dirty="0"/>
              <a:t>She may prefer part time, so she can arrange her shifts around her family as she may not have anyone to help with childcare? </a:t>
            </a:r>
          </a:p>
        </p:txBody>
      </p:sp>
      <p:sp>
        <p:nvSpPr>
          <p:cNvPr id="12" name="Multiplication Sign 11">
            <a:extLst>
              <a:ext uri="{FF2B5EF4-FFF2-40B4-BE49-F238E27FC236}">
                <a16:creationId xmlns:a16="http://schemas.microsoft.com/office/drawing/2014/main" id="{90A26814-8EFB-971F-8E83-0F8DEBBE2D66}"/>
              </a:ext>
            </a:extLst>
          </p:cNvPr>
          <p:cNvSpPr/>
          <p:nvPr/>
        </p:nvSpPr>
        <p:spPr>
          <a:xfrm>
            <a:off x="4674748" y="5295083"/>
            <a:ext cx="737252" cy="586744"/>
          </a:xfrm>
          <a:prstGeom prst="mathMultiply">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casual or zero hours contracts ...">
            <a:extLst>
              <a:ext uri="{FF2B5EF4-FFF2-40B4-BE49-F238E27FC236}">
                <a16:creationId xmlns:a16="http://schemas.microsoft.com/office/drawing/2014/main" id="{367197A6-FA9F-E21E-8AEB-74E6A5822A08}"/>
              </a:ext>
            </a:extLst>
          </p:cNvPr>
          <p:cNvPicPr>
            <a:picLocks noChangeAspect="1"/>
          </p:cNvPicPr>
          <p:nvPr/>
        </p:nvPicPr>
        <p:blipFill>
          <a:blip r:embed="rId4"/>
          <a:stretch>
            <a:fillRect/>
          </a:stretch>
        </p:blipFill>
        <p:spPr>
          <a:xfrm>
            <a:off x="10614413" y="2888"/>
            <a:ext cx="1577175" cy="1080225"/>
          </a:xfrm>
          <a:prstGeom prst="rect">
            <a:avLst/>
          </a:prstGeom>
        </p:spPr>
      </p:pic>
    </p:spTree>
    <p:extLst>
      <p:ext uri="{BB962C8B-B14F-4D97-AF65-F5344CB8AC3E}">
        <p14:creationId xmlns:p14="http://schemas.microsoft.com/office/powerpoint/2010/main" val="3907026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D65A5-FC02-8574-0729-A57B62A2F0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11D410-43A8-30CA-1296-900480A55634}"/>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AC402FE4-18E4-943B-74B2-AFF7C7CAC476}"/>
              </a:ext>
            </a:extLst>
          </p:cNvPr>
          <p:cNvSpPr>
            <a:spLocks noGrp="1"/>
          </p:cNvSpPr>
          <p:nvPr>
            <p:ph idx="1"/>
          </p:nvPr>
        </p:nvSpPr>
        <p:spPr>
          <a:xfrm>
            <a:off x="20450" y="1207718"/>
            <a:ext cx="2487229" cy="4295297"/>
          </a:xfrm>
          <a:ln>
            <a:noFill/>
          </a:ln>
        </p:spPr>
        <p:txBody>
          <a:bodyPr vert="horz" lIns="91440" tIns="45720" rIns="91440" bIns="45720" rtlCol="0" anchor="t">
            <a:normAutofit/>
          </a:bodyPr>
          <a:lstStyle/>
          <a:p>
            <a:pPr marL="0" indent="0">
              <a:buNone/>
            </a:pPr>
            <a:r>
              <a:rPr lang="en-US" sz="3600" b="1" dirty="0"/>
              <a:t>You ask: </a:t>
            </a:r>
          </a:p>
          <a:p>
            <a:pPr marL="0" indent="0">
              <a:lnSpc>
                <a:spcPct val="120000"/>
              </a:lnSpc>
              <a:buNone/>
            </a:pPr>
            <a:endParaRPr lang="en-US" sz="1100" b="1" dirty="0"/>
          </a:p>
          <a:p>
            <a:pPr marL="514350" indent="-514350">
              <a:lnSpc>
                <a:spcPct val="120000"/>
              </a:lnSpc>
              <a:buAutoNum type="arabicPeriod"/>
            </a:pPr>
            <a:r>
              <a:rPr lang="en-US" dirty="0"/>
              <a:t>What does disposable income mean?</a:t>
            </a:r>
          </a:p>
          <a:p>
            <a:pPr marL="514350" indent="-514350">
              <a:lnSpc>
                <a:spcPct val="120000"/>
              </a:lnSpc>
              <a:buAutoNum type="arabicPeriod"/>
            </a:pPr>
            <a:endParaRPr lang="en-US" sz="2200" dirty="0"/>
          </a:p>
          <a:p>
            <a:pPr marL="0" indent="0">
              <a:lnSpc>
                <a:spcPct val="120000"/>
              </a:lnSpc>
              <a:buNone/>
            </a:pPr>
            <a:endParaRPr lang="en-US" sz="3600" dirty="0"/>
          </a:p>
        </p:txBody>
      </p:sp>
      <p:sp>
        <p:nvSpPr>
          <p:cNvPr id="5" name="Content Placeholder 2">
            <a:extLst>
              <a:ext uri="{FF2B5EF4-FFF2-40B4-BE49-F238E27FC236}">
                <a16:creationId xmlns:a16="http://schemas.microsoft.com/office/drawing/2014/main" id="{217F97E0-C66B-4380-B20C-EEFAB09D2679}"/>
              </a:ext>
            </a:extLst>
          </p:cNvPr>
          <p:cNvSpPr txBox="1">
            <a:spLocks/>
          </p:cNvSpPr>
          <p:nvPr/>
        </p:nvSpPr>
        <p:spPr>
          <a:xfrm>
            <a:off x="2507679" y="1315718"/>
            <a:ext cx="4052813" cy="4318281"/>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lang="en-US" sz="3200" b="1" i="0" u="none" strike="noStrike" kern="1200" cap="none" spc="0" normalizeH="0" baseline="0" noProof="0" dirty="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514350" indent="-514350">
              <a:buAutoNum type="arabicPeriod"/>
              <a:defRPr/>
            </a:pPr>
            <a:r>
              <a:rPr lang="en-US" dirty="0">
                <a:solidFill>
                  <a:prstClr val="black"/>
                </a:solidFill>
                <a:latin typeface="Aptos" panose="02110004020202020204"/>
              </a:rPr>
              <a:t>The amount of money a person has after paying for food, bills, taxes and other basic needs.  They can spend this money on what they like</a:t>
            </a:r>
            <a:endParaRPr lang="en-US" dirty="0">
              <a:solidFill>
                <a:prstClr val="black"/>
              </a:solidFill>
            </a:endParaRPr>
          </a:p>
        </p:txBody>
      </p:sp>
      <p:sp>
        <p:nvSpPr>
          <p:cNvPr id="7" name="Content Placeholder 2">
            <a:extLst>
              <a:ext uri="{FF2B5EF4-FFF2-40B4-BE49-F238E27FC236}">
                <a16:creationId xmlns:a16="http://schemas.microsoft.com/office/drawing/2014/main" id="{7901BC01-C421-BE9E-FB49-2CA1B9795C6F}"/>
              </a:ext>
            </a:extLst>
          </p:cNvPr>
          <p:cNvSpPr txBox="1">
            <a:spLocks/>
          </p:cNvSpPr>
          <p:nvPr/>
        </p:nvSpPr>
        <p:spPr>
          <a:xfrm>
            <a:off x="6724172" y="1156917"/>
            <a:ext cx="5297763" cy="5700006"/>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You might want to </a:t>
            </a:r>
            <a:r>
              <a:rPr lang="en-US" b="1" dirty="0">
                <a:solidFill>
                  <a:prstClr val="black"/>
                </a:solidFill>
                <a:latin typeface="Aptos" panose="02110004020202020204"/>
              </a:rPr>
              <a:t>discuss</a:t>
            </a: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 this question to extend learning:</a:t>
            </a:r>
            <a:endParaRPr lang="en-US" b="1" i="0" u="none" strike="noStrike" kern="1200" cap="none" spc="0" normalizeH="0" baseline="0" noProof="0" dirty="0">
              <a:ln>
                <a:noFill/>
              </a:ln>
              <a:solidFill>
                <a:prstClr val="black"/>
              </a:solidFill>
              <a:effectLst/>
              <a:uLnTx/>
              <a:uFillTx/>
              <a:latin typeface="Aptos" panose="02110004020202020204"/>
            </a:endParaRPr>
          </a:p>
          <a:p>
            <a:pPr marL="0" indent="0">
              <a:lnSpc>
                <a:spcPct val="120000"/>
              </a:lnSpc>
              <a:buNone/>
              <a:defRPr/>
            </a:pPr>
            <a:r>
              <a:rPr lang="en-US" dirty="0">
                <a:solidFill>
                  <a:prstClr val="black"/>
                </a:solidFill>
                <a:latin typeface="Aptos" panose="02110004020202020204"/>
              </a:rPr>
              <a:t>What effect does a strong pound have on the cost of ingredients to UK businesses?</a:t>
            </a:r>
          </a:p>
          <a:p>
            <a:pPr marL="457200" indent="-457200">
              <a:lnSpc>
                <a:spcPct val="120000"/>
              </a:lnSpc>
              <a:defRPr/>
            </a:pPr>
            <a:r>
              <a:rPr lang="en-US" dirty="0">
                <a:solidFill>
                  <a:prstClr val="black"/>
                </a:solidFill>
                <a:latin typeface="Aptos" panose="02110004020202020204"/>
              </a:rPr>
              <a:t>Reduce the cost of ingredients from outside the UK as its cheaper to import things. They can buy more for their money, which could increase profit.</a:t>
            </a:r>
          </a:p>
          <a:p>
            <a:pPr marL="0" indent="0">
              <a:lnSpc>
                <a:spcPct val="120000"/>
              </a:lnSpc>
              <a:buNone/>
              <a:defRPr/>
            </a:pPr>
            <a:endParaRPr lang="en-US" sz="2000" b="1" dirty="0">
              <a:solidFill>
                <a:prstClr val="black"/>
              </a:solidFill>
              <a:latin typeface="Aptos" panose="02110004020202020204"/>
            </a:endParaRPr>
          </a:p>
          <a:p>
            <a:pPr>
              <a:lnSpc>
                <a:spcPct val="100000"/>
              </a:lnSpc>
              <a:spcBef>
                <a:spcPts val="400"/>
              </a:spcBef>
              <a:defRPr/>
            </a:pPr>
            <a:endParaRPr lang="en-US" sz="1400" dirty="0">
              <a:solidFill>
                <a:prstClr val="black"/>
              </a:solidFill>
              <a:latin typeface="Aptos" panose="02110004020202020204"/>
            </a:endParaRPr>
          </a:p>
          <a:p>
            <a:pPr>
              <a:lnSpc>
                <a:spcPct val="100000"/>
              </a:lnSpc>
              <a:spcBef>
                <a:spcPts val="400"/>
              </a:spcBef>
              <a:defRPr/>
            </a:pPr>
            <a:endParaRPr lang="en-US" sz="1400" dirty="0">
              <a:solidFill>
                <a:prstClr val="black"/>
              </a:solidFill>
              <a:latin typeface="Aptos" panose="02110004020202020204"/>
            </a:endParaRPr>
          </a:p>
          <a:p>
            <a:pPr marL="0" indent="0">
              <a:buNone/>
              <a:defRPr/>
            </a:pPr>
            <a:endParaRPr lang="en-US" sz="1000"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44B02E61-77DD-4057-8C4F-6DE27CBB0679}"/>
              </a:ext>
            </a:extLst>
          </p:cNvPr>
          <p:cNvPicPr>
            <a:picLocks noChangeAspect="1"/>
          </p:cNvPicPr>
          <p:nvPr/>
        </p:nvPicPr>
        <p:blipFill>
          <a:blip r:embed="rId3"/>
          <a:stretch>
            <a:fillRect/>
          </a:stretch>
        </p:blipFill>
        <p:spPr>
          <a:xfrm>
            <a:off x="62885" y="5352645"/>
            <a:ext cx="1446729" cy="1505208"/>
          </a:xfrm>
          <a:prstGeom prst="rect">
            <a:avLst/>
          </a:prstGeom>
        </p:spPr>
      </p:pic>
      <p:pic>
        <p:nvPicPr>
          <p:cNvPr id="9" name="Picture 8" descr="Tick PNG, Vector, PSD, and Clipart With ...">
            <a:extLst>
              <a:ext uri="{FF2B5EF4-FFF2-40B4-BE49-F238E27FC236}">
                <a16:creationId xmlns:a16="http://schemas.microsoft.com/office/drawing/2014/main" id="{8649D9F8-E852-00BA-5E7F-8AD6F2EA0623}"/>
              </a:ext>
            </a:extLst>
          </p:cNvPr>
          <p:cNvPicPr>
            <a:picLocks noChangeAspect="1"/>
          </p:cNvPicPr>
          <p:nvPr/>
        </p:nvPicPr>
        <p:blipFill>
          <a:blip r:embed="rId4"/>
          <a:stretch>
            <a:fillRect/>
          </a:stretch>
        </p:blipFill>
        <p:spPr>
          <a:xfrm>
            <a:off x="5775193" y="1715177"/>
            <a:ext cx="639655" cy="627599"/>
          </a:xfrm>
          <a:prstGeom prst="rect">
            <a:avLst/>
          </a:prstGeom>
        </p:spPr>
      </p:pic>
      <p:pic>
        <p:nvPicPr>
          <p:cNvPr id="10" name="Picture 9" descr="Discussion Clipart Third Party ...">
            <a:extLst>
              <a:ext uri="{FF2B5EF4-FFF2-40B4-BE49-F238E27FC236}">
                <a16:creationId xmlns:a16="http://schemas.microsoft.com/office/drawing/2014/main" id="{526C213A-1828-0C8D-E640-CFDF8DDFFF4A}"/>
              </a:ext>
            </a:extLst>
          </p:cNvPr>
          <p:cNvPicPr>
            <a:picLocks noChangeAspect="1"/>
          </p:cNvPicPr>
          <p:nvPr/>
        </p:nvPicPr>
        <p:blipFill>
          <a:blip r:embed="rId5"/>
          <a:stretch>
            <a:fillRect/>
          </a:stretch>
        </p:blipFill>
        <p:spPr>
          <a:xfrm>
            <a:off x="5377526" y="5972844"/>
            <a:ext cx="1426474" cy="878079"/>
          </a:xfrm>
          <a:prstGeom prst="rect">
            <a:avLst/>
          </a:prstGeom>
        </p:spPr>
      </p:pic>
      <p:pic>
        <p:nvPicPr>
          <p:cNvPr id="4" name="Picture 3" descr="East Yorkshire residents offered £40 for going on money course - BBC News">
            <a:extLst>
              <a:ext uri="{FF2B5EF4-FFF2-40B4-BE49-F238E27FC236}">
                <a16:creationId xmlns:a16="http://schemas.microsoft.com/office/drawing/2014/main" id="{357CF642-F018-42D1-48F9-712E9B571D5C}"/>
              </a:ext>
            </a:extLst>
          </p:cNvPr>
          <p:cNvPicPr>
            <a:picLocks noChangeAspect="1"/>
          </p:cNvPicPr>
          <p:nvPr/>
        </p:nvPicPr>
        <p:blipFill>
          <a:blip r:embed="rId6"/>
          <a:stretch>
            <a:fillRect/>
          </a:stretch>
        </p:blipFill>
        <p:spPr>
          <a:xfrm>
            <a:off x="10699350" y="10013"/>
            <a:ext cx="1491300" cy="1323975"/>
          </a:xfrm>
          <a:prstGeom prst="rect">
            <a:avLst/>
          </a:prstGeom>
        </p:spPr>
      </p:pic>
    </p:spTree>
    <p:extLst>
      <p:ext uri="{BB962C8B-B14F-4D97-AF65-F5344CB8AC3E}">
        <p14:creationId xmlns:p14="http://schemas.microsoft.com/office/powerpoint/2010/main" val="514861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3365F-4753-E484-2ADE-F4419C085D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CA4BA3-6FFF-940A-D4EE-70BB3512DA7F}"/>
              </a:ext>
            </a:extLst>
          </p:cNvPr>
          <p:cNvSpPr>
            <a:spLocks noGrp="1"/>
          </p:cNvSpPr>
          <p:nvPr>
            <p:ph type="title"/>
          </p:nvPr>
        </p:nvSpPr>
        <p:spPr>
          <a:xfrm>
            <a:off x="4313" y="5691"/>
            <a:ext cx="12022828"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69D68780-1A3B-1C69-E9E6-85A3F4056BDE}"/>
              </a:ext>
            </a:extLst>
          </p:cNvPr>
          <p:cNvSpPr>
            <a:spLocks noGrp="1"/>
          </p:cNvSpPr>
          <p:nvPr>
            <p:ph idx="1"/>
          </p:nvPr>
        </p:nvSpPr>
        <p:spPr>
          <a:xfrm>
            <a:off x="2450" y="1333718"/>
            <a:ext cx="2487229" cy="4295297"/>
          </a:xfrm>
          <a:ln>
            <a:noFill/>
          </a:ln>
        </p:spPr>
        <p:txBody>
          <a:bodyPr vert="horz" lIns="91440" tIns="45720" rIns="91440" bIns="45720" rtlCol="0" anchor="t">
            <a:normAutofit/>
          </a:bodyPr>
          <a:lstStyle/>
          <a:p>
            <a:pPr marL="0" indent="0">
              <a:buNone/>
            </a:pPr>
            <a:r>
              <a:rPr lang="en-US" sz="3600" b="1" dirty="0"/>
              <a:t>You ask: </a:t>
            </a:r>
          </a:p>
          <a:p>
            <a:pPr marL="0" indent="0">
              <a:lnSpc>
                <a:spcPct val="120000"/>
              </a:lnSpc>
              <a:buNone/>
            </a:pPr>
            <a:endParaRPr lang="en-US" sz="1100" b="1" dirty="0"/>
          </a:p>
          <a:p>
            <a:pPr marL="0" indent="0">
              <a:lnSpc>
                <a:spcPct val="120000"/>
              </a:lnSpc>
              <a:buNone/>
            </a:pPr>
            <a:r>
              <a:rPr lang="en-US" dirty="0"/>
              <a:t>What are food hazards?</a:t>
            </a:r>
          </a:p>
          <a:p>
            <a:pPr marL="514350" indent="-514350">
              <a:lnSpc>
                <a:spcPct val="120000"/>
              </a:lnSpc>
              <a:buAutoNum type="arabicPeriod"/>
            </a:pPr>
            <a:endParaRPr lang="en-US" sz="2200" dirty="0"/>
          </a:p>
          <a:p>
            <a:pPr marL="0" indent="0">
              <a:lnSpc>
                <a:spcPct val="120000"/>
              </a:lnSpc>
              <a:buNone/>
            </a:pPr>
            <a:endParaRPr lang="en-US" sz="3600" dirty="0"/>
          </a:p>
        </p:txBody>
      </p:sp>
      <p:sp>
        <p:nvSpPr>
          <p:cNvPr id="5" name="Content Placeholder 2">
            <a:extLst>
              <a:ext uri="{FF2B5EF4-FFF2-40B4-BE49-F238E27FC236}">
                <a16:creationId xmlns:a16="http://schemas.microsoft.com/office/drawing/2014/main" id="{B8E441B3-A703-5E67-F5A9-55517B0B25A5}"/>
              </a:ext>
            </a:extLst>
          </p:cNvPr>
          <p:cNvSpPr txBox="1">
            <a:spLocks/>
          </p:cNvSpPr>
          <p:nvPr/>
        </p:nvSpPr>
        <p:spPr>
          <a:xfrm>
            <a:off x="2471679" y="1333718"/>
            <a:ext cx="3530813" cy="4786281"/>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endParaRPr lang="en-US" sz="3200" b="1" i="0" u="none" strike="noStrike" kern="1200" cap="none" spc="0" normalizeH="0" baseline="0" noProof="0" dirty="0">
              <a:ln>
                <a:noFill/>
              </a:ln>
              <a:solidFill>
                <a:prstClr val="black"/>
              </a:solidFill>
              <a:effectLst/>
              <a:uLnTx/>
              <a:uFillTx/>
              <a:latin typeface="Aptos" panose="02110004020202020204"/>
            </a:endParaRPr>
          </a:p>
          <a:p>
            <a:pPr marL="0" indent="0">
              <a:buNone/>
              <a:defRPr/>
            </a:pPr>
            <a:r>
              <a:rPr lang="en-US" dirty="0">
                <a:solidFill>
                  <a:prstClr val="black"/>
                </a:solidFill>
                <a:latin typeface="Aptos" panose="02110004020202020204"/>
              </a:rPr>
              <a:t>Substances that can cause harm or illness if eaten.</a:t>
            </a:r>
            <a:endParaRPr lang="en-US" dirty="0">
              <a:solidFill>
                <a:prstClr val="black"/>
              </a:solidFill>
            </a:endParaRPr>
          </a:p>
        </p:txBody>
      </p:sp>
      <p:sp>
        <p:nvSpPr>
          <p:cNvPr id="7" name="Content Placeholder 2">
            <a:extLst>
              <a:ext uri="{FF2B5EF4-FFF2-40B4-BE49-F238E27FC236}">
                <a16:creationId xmlns:a16="http://schemas.microsoft.com/office/drawing/2014/main" id="{DDCFBB70-02CC-28E8-F74A-29A0538FE016}"/>
              </a:ext>
            </a:extLst>
          </p:cNvPr>
          <p:cNvSpPr txBox="1">
            <a:spLocks/>
          </p:cNvSpPr>
          <p:nvPr/>
        </p:nvSpPr>
        <p:spPr>
          <a:xfrm>
            <a:off x="6004172" y="1186917"/>
            <a:ext cx="6185763" cy="5670006"/>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defRPr/>
            </a:pP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You might want to </a:t>
            </a:r>
            <a:r>
              <a:rPr lang="en-US" b="1" dirty="0">
                <a:solidFill>
                  <a:prstClr val="black"/>
                </a:solidFill>
                <a:latin typeface="Aptos" panose="02110004020202020204"/>
              </a:rPr>
              <a:t>discuss</a:t>
            </a: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 </a:t>
            </a:r>
            <a:r>
              <a:rPr lang="en-US" b="1" dirty="0">
                <a:solidFill>
                  <a:prstClr val="black"/>
                </a:solidFill>
                <a:latin typeface="Aptos" panose="02110004020202020204"/>
              </a:rPr>
              <a:t>the types of food hazards </a:t>
            </a:r>
            <a:r>
              <a:rPr kumimoji="0" lang="en-US" b="1" i="0" u="none" strike="noStrike" kern="1200" cap="none" spc="0" normalizeH="0" baseline="0" noProof="0" dirty="0">
                <a:ln>
                  <a:noFill/>
                </a:ln>
                <a:solidFill>
                  <a:prstClr val="black"/>
                </a:solidFill>
                <a:effectLst/>
                <a:uLnTx/>
                <a:uFillTx/>
                <a:latin typeface="Aptos" panose="02110004020202020204"/>
                <a:ea typeface="+mn-ea"/>
                <a:cs typeface="+mn-cs"/>
              </a:rPr>
              <a:t>to extend learning:</a:t>
            </a:r>
            <a:endParaRPr lang="en-US" b="1" i="0" u="none" strike="noStrike" kern="1200" cap="none" spc="0" normalizeH="0" baseline="0" noProof="0" dirty="0">
              <a:ln>
                <a:noFill/>
              </a:ln>
              <a:solidFill>
                <a:prstClr val="black"/>
              </a:solidFill>
              <a:effectLst/>
              <a:uLnTx/>
              <a:uFillTx/>
              <a:latin typeface="Aptos" panose="02110004020202020204"/>
            </a:endParaRPr>
          </a:p>
          <a:p>
            <a:pPr marL="457200" indent="-457200">
              <a:lnSpc>
                <a:spcPct val="120000"/>
              </a:lnSpc>
              <a:defRPr/>
            </a:pPr>
            <a:r>
              <a:rPr lang="en-US" sz="2400" dirty="0">
                <a:solidFill>
                  <a:prstClr val="black"/>
                </a:solidFill>
                <a:latin typeface="Aptos" panose="02110004020202020204"/>
              </a:rPr>
              <a:t>Biological – bacteria, viruses, </a:t>
            </a:r>
            <a:r>
              <a:rPr lang="en-US" sz="2400" dirty="0" err="1">
                <a:solidFill>
                  <a:prstClr val="black"/>
                </a:solidFill>
                <a:latin typeface="Aptos" panose="02110004020202020204"/>
              </a:rPr>
              <a:t>moulds</a:t>
            </a:r>
            <a:endParaRPr lang="en-US" sz="2400" dirty="0">
              <a:solidFill>
                <a:prstClr val="black"/>
              </a:solidFill>
              <a:latin typeface="Aptos" panose="02110004020202020204"/>
            </a:endParaRPr>
          </a:p>
          <a:p>
            <a:pPr marL="457200" indent="-457200">
              <a:lnSpc>
                <a:spcPct val="120000"/>
              </a:lnSpc>
              <a:defRPr/>
            </a:pPr>
            <a:r>
              <a:rPr lang="en-US" sz="2400" dirty="0">
                <a:solidFill>
                  <a:prstClr val="black"/>
                </a:solidFill>
                <a:latin typeface="Aptos" panose="02110004020202020204"/>
              </a:rPr>
              <a:t>Chemical – Cleaning chemicals, pesticides on fruit and veg, food additives not used correctly</a:t>
            </a:r>
          </a:p>
          <a:p>
            <a:pPr marL="457200" indent="-457200">
              <a:lnSpc>
                <a:spcPct val="120000"/>
              </a:lnSpc>
              <a:defRPr/>
            </a:pPr>
            <a:r>
              <a:rPr lang="en-US" sz="2400" dirty="0">
                <a:solidFill>
                  <a:prstClr val="black"/>
                </a:solidFill>
                <a:latin typeface="Aptos" panose="02110004020202020204"/>
              </a:rPr>
              <a:t>Physical – Glass, metal, </a:t>
            </a:r>
            <a:r>
              <a:rPr lang="en-US" sz="2400" err="1">
                <a:solidFill>
                  <a:prstClr val="black"/>
                </a:solidFill>
                <a:latin typeface="Aptos" panose="02110004020202020204"/>
              </a:rPr>
              <a:t>jewellery</a:t>
            </a:r>
            <a:r>
              <a:rPr lang="en-US" sz="2400" dirty="0">
                <a:solidFill>
                  <a:prstClr val="black"/>
                </a:solidFill>
                <a:latin typeface="Aptos" panose="02110004020202020204"/>
              </a:rPr>
              <a:t>, false nails, hair, packaging materials</a:t>
            </a:r>
          </a:p>
          <a:p>
            <a:pPr marL="457200" indent="-457200">
              <a:lnSpc>
                <a:spcPct val="120000"/>
              </a:lnSpc>
              <a:defRPr/>
            </a:pPr>
            <a:r>
              <a:rPr lang="en-US" sz="2400" dirty="0">
                <a:solidFill>
                  <a:prstClr val="black"/>
                </a:solidFill>
                <a:latin typeface="Aptos" panose="02110004020202020204"/>
              </a:rPr>
              <a:t>Allergenic – foods that can trigger allergic reactions.</a:t>
            </a:r>
          </a:p>
          <a:p>
            <a:pPr marL="457200" indent="-457200">
              <a:lnSpc>
                <a:spcPct val="120000"/>
              </a:lnSpc>
              <a:defRPr/>
            </a:pPr>
            <a:endParaRPr lang="en-US" dirty="0">
              <a:solidFill>
                <a:prstClr val="black"/>
              </a:solidFill>
              <a:latin typeface="Aptos" panose="02110004020202020204"/>
            </a:endParaRPr>
          </a:p>
          <a:p>
            <a:pPr marL="0" indent="0">
              <a:lnSpc>
                <a:spcPct val="120000"/>
              </a:lnSpc>
              <a:buNone/>
              <a:defRPr/>
            </a:pPr>
            <a:endParaRPr lang="en-US" sz="2000" b="1" dirty="0">
              <a:solidFill>
                <a:prstClr val="black"/>
              </a:solidFill>
              <a:latin typeface="Aptos" panose="02110004020202020204"/>
            </a:endParaRPr>
          </a:p>
          <a:p>
            <a:pPr>
              <a:lnSpc>
                <a:spcPct val="100000"/>
              </a:lnSpc>
              <a:spcBef>
                <a:spcPts val="400"/>
              </a:spcBef>
              <a:defRPr/>
            </a:pPr>
            <a:endParaRPr lang="en-US" sz="1400" dirty="0">
              <a:solidFill>
                <a:prstClr val="black"/>
              </a:solidFill>
              <a:latin typeface="Aptos" panose="02110004020202020204"/>
            </a:endParaRPr>
          </a:p>
          <a:p>
            <a:pPr>
              <a:lnSpc>
                <a:spcPct val="100000"/>
              </a:lnSpc>
              <a:spcBef>
                <a:spcPts val="400"/>
              </a:spcBef>
              <a:defRPr/>
            </a:pPr>
            <a:endParaRPr lang="en-US" sz="1400" dirty="0">
              <a:solidFill>
                <a:prstClr val="black"/>
              </a:solidFill>
              <a:latin typeface="Aptos" panose="02110004020202020204"/>
            </a:endParaRPr>
          </a:p>
          <a:p>
            <a:pPr marL="0" indent="0">
              <a:buNone/>
              <a:defRPr/>
            </a:pPr>
            <a:endParaRPr lang="en-US" sz="1000"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68891BE9-7376-4B60-0D95-0249C0B6F674}"/>
              </a:ext>
            </a:extLst>
          </p:cNvPr>
          <p:cNvPicPr>
            <a:picLocks noChangeAspect="1"/>
          </p:cNvPicPr>
          <p:nvPr/>
        </p:nvPicPr>
        <p:blipFill>
          <a:blip r:embed="rId3"/>
          <a:stretch>
            <a:fillRect/>
          </a:stretch>
        </p:blipFill>
        <p:spPr>
          <a:xfrm>
            <a:off x="62885" y="5352645"/>
            <a:ext cx="1446729" cy="1505208"/>
          </a:xfrm>
          <a:prstGeom prst="rect">
            <a:avLst/>
          </a:prstGeom>
        </p:spPr>
      </p:pic>
      <p:pic>
        <p:nvPicPr>
          <p:cNvPr id="9" name="Picture 8" descr="Tick PNG, Vector, PSD, and Clipart With ...">
            <a:extLst>
              <a:ext uri="{FF2B5EF4-FFF2-40B4-BE49-F238E27FC236}">
                <a16:creationId xmlns:a16="http://schemas.microsoft.com/office/drawing/2014/main" id="{DA1AE32A-81C7-55F3-0437-FE3727AA8C9E}"/>
              </a:ext>
            </a:extLst>
          </p:cNvPr>
          <p:cNvPicPr>
            <a:picLocks noChangeAspect="1"/>
          </p:cNvPicPr>
          <p:nvPr/>
        </p:nvPicPr>
        <p:blipFill>
          <a:blip r:embed="rId4"/>
          <a:stretch>
            <a:fillRect/>
          </a:stretch>
        </p:blipFill>
        <p:spPr>
          <a:xfrm>
            <a:off x="4731193" y="4853177"/>
            <a:ext cx="1113655" cy="1089599"/>
          </a:xfrm>
          <a:prstGeom prst="rect">
            <a:avLst/>
          </a:prstGeom>
        </p:spPr>
      </p:pic>
      <p:pic>
        <p:nvPicPr>
          <p:cNvPr id="10" name="Picture 9" descr="Discussion Clipart Third Party ...">
            <a:extLst>
              <a:ext uri="{FF2B5EF4-FFF2-40B4-BE49-F238E27FC236}">
                <a16:creationId xmlns:a16="http://schemas.microsoft.com/office/drawing/2014/main" id="{5B84C3C8-B969-6AA8-4BAF-71113FC5449E}"/>
              </a:ext>
            </a:extLst>
          </p:cNvPr>
          <p:cNvPicPr>
            <a:picLocks noChangeAspect="1"/>
          </p:cNvPicPr>
          <p:nvPr/>
        </p:nvPicPr>
        <p:blipFill>
          <a:blip r:embed="rId5"/>
          <a:stretch>
            <a:fillRect/>
          </a:stretch>
        </p:blipFill>
        <p:spPr>
          <a:xfrm>
            <a:off x="10759526" y="5936844"/>
            <a:ext cx="1426474" cy="878079"/>
          </a:xfrm>
          <a:prstGeom prst="rect">
            <a:avLst/>
          </a:prstGeom>
        </p:spPr>
      </p:pic>
      <p:pic>
        <p:nvPicPr>
          <p:cNvPr id="6" name="Picture 5" descr="43,700+ Food Safety Stock Illustrations, Royalty-Free Vector Graphics &amp;  Clip Art - iStock | Food icons, Restaurant food, Food background">
            <a:extLst>
              <a:ext uri="{FF2B5EF4-FFF2-40B4-BE49-F238E27FC236}">
                <a16:creationId xmlns:a16="http://schemas.microsoft.com/office/drawing/2014/main" id="{70154B5B-8B17-6DD8-6874-BD6F66902CD0}"/>
              </a:ext>
            </a:extLst>
          </p:cNvPr>
          <p:cNvPicPr>
            <a:picLocks noChangeAspect="1"/>
          </p:cNvPicPr>
          <p:nvPr/>
        </p:nvPicPr>
        <p:blipFill>
          <a:blip r:embed="rId6"/>
          <a:stretch>
            <a:fillRect/>
          </a:stretch>
        </p:blipFill>
        <p:spPr>
          <a:xfrm>
            <a:off x="10633350" y="4013"/>
            <a:ext cx="1551300" cy="1353975"/>
          </a:xfrm>
          <a:prstGeom prst="rect">
            <a:avLst/>
          </a:prstGeom>
        </p:spPr>
      </p:pic>
    </p:spTree>
    <p:extLst>
      <p:ext uri="{BB962C8B-B14F-4D97-AF65-F5344CB8AC3E}">
        <p14:creationId xmlns:p14="http://schemas.microsoft.com/office/powerpoint/2010/main" val="3087520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81177-ABCA-DBD1-12E0-7A48933848CC}"/>
              </a:ext>
            </a:extLst>
          </p:cNvPr>
          <p:cNvSpPr>
            <a:spLocks noGrp="1"/>
          </p:cNvSpPr>
          <p:nvPr>
            <p:ph type="title"/>
          </p:nvPr>
        </p:nvSpPr>
        <p:spPr>
          <a:xfrm>
            <a:off x="4313" y="5691"/>
            <a:ext cx="10515600"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124314" y="1313814"/>
            <a:ext cx="3129034" cy="3246754"/>
          </a:xfrm>
          <a:ln>
            <a:noFill/>
          </a:ln>
        </p:spPr>
        <p:txBody>
          <a:bodyPr vert="horz" lIns="91440" tIns="45720" rIns="91440" bIns="45720" rtlCol="0" anchor="t">
            <a:normAutofit/>
          </a:bodyPr>
          <a:lstStyle/>
          <a:p>
            <a:pPr marL="0" indent="0">
              <a:buNone/>
            </a:pPr>
            <a:r>
              <a:rPr lang="en-US" b="1" dirty="0"/>
              <a:t>You ask: </a:t>
            </a:r>
          </a:p>
          <a:p>
            <a:pPr marL="0" indent="0">
              <a:buNone/>
            </a:pPr>
            <a:r>
              <a:rPr lang="en-US" i="1" dirty="0"/>
              <a:t>Why is it important for hospitality and catering businesses to follow food safety legislation.</a:t>
            </a: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7726951" y="1333936"/>
            <a:ext cx="4450470" cy="5254301"/>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dirty="0">
                <a:solidFill>
                  <a:prstClr val="black"/>
                </a:solidFill>
                <a:latin typeface="Aptos" panose="02110004020202020204"/>
              </a:rPr>
              <a:t>Extend their thinking</a:t>
            </a: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a:t>
            </a:r>
          </a:p>
          <a:p>
            <a:pPr>
              <a:buNone/>
              <a:defRPr/>
            </a:pPr>
            <a:endParaRPr lang="en-US" sz="900" b="1" dirty="0"/>
          </a:p>
          <a:p>
            <a:pPr>
              <a:buNone/>
              <a:defRPr/>
            </a:pPr>
            <a:r>
              <a:rPr lang="en-US" b="1" dirty="0"/>
              <a:t>What is the main Food </a:t>
            </a:r>
            <a:endParaRPr lang="en-US"/>
          </a:p>
          <a:p>
            <a:pPr>
              <a:buNone/>
              <a:defRPr/>
            </a:pPr>
            <a:r>
              <a:rPr lang="en-US" b="1" dirty="0"/>
              <a:t>Safety Law?</a:t>
            </a:r>
            <a:endParaRPr lang="en-US" dirty="0"/>
          </a:p>
          <a:p>
            <a:pPr>
              <a:buNone/>
              <a:defRPr/>
            </a:pPr>
            <a:r>
              <a:rPr lang="en-US" sz="2400" b="1" u="sng" dirty="0">
                <a:solidFill>
                  <a:prstClr val="black"/>
                </a:solidFill>
                <a:latin typeface="Segoe UI"/>
                <a:cs typeface="Segoe UI"/>
              </a:rPr>
              <a:t>The Food Safety Act 1990</a:t>
            </a:r>
            <a:endParaRPr lang="en-US" sz="2400" b="1" u="sng" dirty="0">
              <a:solidFill>
                <a:prstClr val="black"/>
              </a:solidFill>
              <a:latin typeface="Aptos" panose="02110004020202020204"/>
              <a:cs typeface="Segoe UI"/>
            </a:endParaRPr>
          </a:p>
          <a:p>
            <a:pPr>
              <a:buNone/>
              <a:defRPr/>
            </a:pPr>
            <a:r>
              <a:rPr lang="en-US" sz="2400" dirty="0">
                <a:solidFill>
                  <a:prstClr val="black"/>
                </a:solidFill>
                <a:latin typeface="Segoe UI"/>
                <a:cs typeface="Segoe UI"/>
              </a:rPr>
              <a:t>It requires food businesses to ensure:</a:t>
            </a:r>
          </a:p>
          <a:p>
            <a:pPr>
              <a:buFont typeface="Arial"/>
              <a:defRPr/>
            </a:pPr>
            <a:r>
              <a:rPr lang="en-US" sz="2400" dirty="0">
                <a:solidFill>
                  <a:prstClr val="black"/>
                </a:solidFill>
                <a:latin typeface="Segoe UI"/>
                <a:cs typeface="Segoe UI"/>
              </a:rPr>
              <a:t>safe to eat</a:t>
            </a:r>
            <a:endParaRPr lang="en-US" sz="2400">
              <a:solidFill>
                <a:prstClr val="black"/>
              </a:solidFill>
            </a:endParaRPr>
          </a:p>
          <a:p>
            <a:pPr>
              <a:buFont typeface="Arial"/>
              <a:defRPr/>
            </a:pPr>
            <a:r>
              <a:rPr lang="en-US" sz="2400" dirty="0">
                <a:solidFill>
                  <a:prstClr val="black"/>
                </a:solidFill>
                <a:latin typeface="Segoe UI"/>
                <a:cs typeface="Segoe UI"/>
              </a:rPr>
              <a:t>of the nature, substance and quality expected</a:t>
            </a:r>
            <a:endParaRPr lang="en-US" sz="2400">
              <a:solidFill>
                <a:prstClr val="black"/>
              </a:solidFill>
            </a:endParaRPr>
          </a:p>
          <a:p>
            <a:pPr>
              <a:buFont typeface="Arial"/>
              <a:defRPr/>
            </a:pPr>
            <a:r>
              <a:rPr lang="en-US" sz="2400" dirty="0">
                <a:solidFill>
                  <a:prstClr val="black"/>
                </a:solidFill>
                <a:latin typeface="Segoe UI"/>
                <a:cs typeface="Segoe UI"/>
              </a:rPr>
              <a:t>labelled and described accurately</a:t>
            </a:r>
            <a:endParaRPr lang="en-US" sz="2400" dirty="0">
              <a:solidFill>
                <a:prstClr val="black"/>
              </a:solidFill>
            </a:endParaRPr>
          </a:p>
          <a:p>
            <a:pPr marL="0" indent="0">
              <a:buNone/>
              <a:defRPr/>
            </a:pPr>
            <a:endParaRPr lang="en-US" dirty="0">
              <a:solidFill>
                <a:prstClr val="black"/>
              </a:solidFill>
            </a:endParaRPr>
          </a:p>
          <a:p>
            <a:pPr marL="457200" indent="-457200">
              <a:defRPr/>
            </a:pPr>
            <a:endParaRPr lang="en-US" dirty="0">
              <a:latin typeface="Aptos" panose="02110004020202020204"/>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33381" y="5079739"/>
            <a:ext cx="1453692" cy="1514824"/>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3"/>
          <a:stretch>
            <a:fillRect/>
          </a:stretch>
        </p:blipFill>
        <p:spPr>
          <a:xfrm>
            <a:off x="11290090" y="6092066"/>
            <a:ext cx="820474" cy="506079"/>
          </a:xfrm>
          <a:prstGeom prst="rect">
            <a:avLst/>
          </a:prstGeom>
        </p:spPr>
      </p:pic>
      <p:sp>
        <p:nvSpPr>
          <p:cNvPr id="4" name="Content Placeholder 2">
            <a:extLst>
              <a:ext uri="{FF2B5EF4-FFF2-40B4-BE49-F238E27FC236}">
                <a16:creationId xmlns:a16="http://schemas.microsoft.com/office/drawing/2014/main" id="{4BB989F1-F1FA-5F9F-7548-807AF98FF5B4}"/>
              </a:ext>
            </a:extLst>
          </p:cNvPr>
          <p:cNvSpPr txBox="1">
            <a:spLocks/>
          </p:cNvSpPr>
          <p:nvPr/>
        </p:nvSpPr>
        <p:spPr>
          <a:xfrm>
            <a:off x="3283348" y="1329230"/>
            <a:ext cx="4247071" cy="4768281"/>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Your pupil might say: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600" b="0" i="0" u="none" strike="noStrike" kern="1200" cap="none" spc="0" normalizeH="0" baseline="0" noProof="0" dirty="0">
              <a:ln>
                <a:noFill/>
              </a:ln>
              <a:solidFill>
                <a:prstClr val="black"/>
              </a:solidFill>
              <a:effectLst/>
              <a:uLnTx/>
              <a:uFillTx/>
              <a:latin typeface="Aptos" panose="02110004020202020204"/>
            </a:endParaRPr>
          </a:p>
          <a:p>
            <a:pPr>
              <a:defRPr/>
            </a:pPr>
            <a:r>
              <a:rPr lang="en-US" dirty="0">
                <a:solidFill>
                  <a:prstClr val="black"/>
                </a:solidFill>
                <a:latin typeface="Segoe UI"/>
                <a:cs typeface="Segoe UI"/>
              </a:rPr>
              <a:t>protect customers</a:t>
            </a:r>
          </a:p>
          <a:p>
            <a:pPr>
              <a:defRPr/>
            </a:pPr>
            <a:r>
              <a:rPr lang="en-US" dirty="0">
                <a:solidFill>
                  <a:prstClr val="black"/>
                </a:solidFill>
                <a:latin typeface="Segoe UI"/>
                <a:cs typeface="Segoe UI"/>
              </a:rPr>
              <a:t>obey the law</a:t>
            </a:r>
            <a:endParaRPr lang="en-US" dirty="0">
              <a:solidFill>
                <a:prstClr val="black"/>
              </a:solidFill>
            </a:endParaRPr>
          </a:p>
          <a:p>
            <a:pPr>
              <a:defRPr/>
            </a:pPr>
            <a:r>
              <a:rPr lang="en-US" dirty="0">
                <a:solidFill>
                  <a:prstClr val="black"/>
                </a:solidFill>
                <a:latin typeface="Segoe UI"/>
                <a:cs typeface="Segoe UI"/>
              </a:rPr>
              <a:t>avoid fines or closure</a:t>
            </a:r>
            <a:endParaRPr lang="en-US">
              <a:solidFill>
                <a:prstClr val="black"/>
              </a:solidFill>
            </a:endParaRPr>
          </a:p>
          <a:p>
            <a:pPr>
              <a:defRPr/>
            </a:pPr>
            <a:r>
              <a:rPr lang="en-US" dirty="0">
                <a:solidFill>
                  <a:prstClr val="black"/>
                </a:solidFill>
                <a:latin typeface="Segoe UI"/>
                <a:cs typeface="Segoe UI"/>
              </a:rPr>
              <a:t>get a good hygiene rating</a:t>
            </a:r>
            <a:endParaRPr lang="en-US">
              <a:solidFill>
                <a:prstClr val="black"/>
              </a:solidFill>
            </a:endParaRPr>
          </a:p>
          <a:p>
            <a:pPr>
              <a:defRPr/>
            </a:pPr>
            <a:r>
              <a:rPr lang="en-US" dirty="0">
                <a:solidFill>
                  <a:prstClr val="black"/>
                </a:solidFill>
                <a:latin typeface="Segoe UI"/>
                <a:cs typeface="Segoe UI"/>
              </a:rPr>
              <a:t>protect their reputation</a:t>
            </a:r>
            <a:endParaRPr lang="en-US">
              <a:solidFill>
                <a:prstClr val="black"/>
              </a:solidFill>
            </a:endParaRPr>
          </a:p>
          <a:p>
            <a:pPr>
              <a:defRPr/>
            </a:pPr>
            <a:r>
              <a:rPr lang="en-US" dirty="0">
                <a:solidFill>
                  <a:prstClr val="black"/>
                </a:solidFill>
                <a:latin typeface="Segoe UI"/>
                <a:cs typeface="Segoe UI"/>
              </a:rPr>
              <a:t>keep staff safe</a:t>
            </a:r>
            <a:endParaRPr lang="en-US" sz="2400" dirty="0">
              <a:solidFill>
                <a:prstClr val="black"/>
              </a:solidFill>
            </a:endParaRPr>
          </a:p>
          <a:p>
            <a:pPr marL="0" indent="0">
              <a:buNone/>
              <a:defRPr/>
            </a:pPr>
            <a:endParaRPr lang="en-US" dirty="0">
              <a:solidFill>
                <a:prstClr val="black"/>
              </a:solidFill>
              <a:latin typeface="Aptos" panose="02110004020202020204"/>
            </a:endParaRPr>
          </a:p>
        </p:txBody>
      </p:sp>
      <p:pic>
        <p:nvPicPr>
          <p:cNvPr id="6" name="Picture 5" descr="Tick PNG, Vector, PSD, and Clipart With ...">
            <a:extLst>
              <a:ext uri="{FF2B5EF4-FFF2-40B4-BE49-F238E27FC236}">
                <a16:creationId xmlns:a16="http://schemas.microsoft.com/office/drawing/2014/main" id="{DBB5BBED-93D0-2318-FB67-4D057EAB68B1}"/>
              </a:ext>
            </a:extLst>
          </p:cNvPr>
          <p:cNvPicPr>
            <a:picLocks noChangeAspect="1"/>
          </p:cNvPicPr>
          <p:nvPr/>
        </p:nvPicPr>
        <p:blipFill>
          <a:blip r:embed="rId4"/>
          <a:stretch>
            <a:fillRect/>
          </a:stretch>
        </p:blipFill>
        <p:spPr>
          <a:xfrm>
            <a:off x="6756695" y="2044328"/>
            <a:ext cx="639655" cy="627599"/>
          </a:xfrm>
          <a:prstGeom prst="rect">
            <a:avLst/>
          </a:prstGeom>
        </p:spPr>
      </p:pic>
      <p:pic>
        <p:nvPicPr>
          <p:cNvPr id="9" name="Picture 8" descr="Food Safety Important for Your Business ...">
            <a:extLst>
              <a:ext uri="{FF2B5EF4-FFF2-40B4-BE49-F238E27FC236}">
                <a16:creationId xmlns:a16="http://schemas.microsoft.com/office/drawing/2014/main" id="{AFACFA40-B26B-9B13-0673-03F1FB3FBBCE}"/>
              </a:ext>
            </a:extLst>
          </p:cNvPr>
          <p:cNvPicPr>
            <a:picLocks noChangeAspect="1"/>
          </p:cNvPicPr>
          <p:nvPr/>
        </p:nvPicPr>
        <p:blipFill>
          <a:blip r:embed="rId5"/>
          <a:stretch>
            <a:fillRect/>
          </a:stretch>
        </p:blipFill>
        <p:spPr>
          <a:xfrm>
            <a:off x="10390875" y="20325"/>
            <a:ext cx="1796250" cy="1090018"/>
          </a:xfrm>
          <a:prstGeom prst="rect">
            <a:avLst/>
          </a:prstGeom>
        </p:spPr>
      </p:pic>
    </p:spTree>
    <p:extLst>
      <p:ext uri="{BB962C8B-B14F-4D97-AF65-F5344CB8AC3E}">
        <p14:creationId xmlns:p14="http://schemas.microsoft.com/office/powerpoint/2010/main" val="4211103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B406EB-7317-CF01-9419-AFC8FAFB5755}"/>
              </a:ext>
            </a:extLst>
          </p:cNvPr>
          <p:cNvSpPr>
            <a:spLocks noGrp="1"/>
          </p:cNvSpPr>
          <p:nvPr>
            <p:ph type="title"/>
          </p:nvPr>
        </p:nvSpPr>
        <p:spPr>
          <a:xfrm>
            <a:off x="4313" y="5691"/>
            <a:ext cx="10515600" cy="1325563"/>
          </a:xfrm>
        </p:spPr>
        <p:txBody>
          <a:bodyPr/>
          <a:lstStyle/>
          <a:p>
            <a:r>
              <a:rPr lang="en-US" dirty="0"/>
              <a:t>Learning Conversation: Hospitality &amp; Catering</a:t>
            </a:r>
          </a:p>
        </p:txBody>
      </p:sp>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0" y="1353111"/>
            <a:ext cx="3966794" cy="4696395"/>
          </a:xfrm>
          <a:ln>
            <a:noFill/>
          </a:ln>
        </p:spPr>
        <p:txBody>
          <a:bodyPr vert="horz" lIns="91440" tIns="45720" rIns="91440" bIns="45720" rtlCol="0" anchor="t">
            <a:normAutofit/>
          </a:bodyPr>
          <a:lstStyle/>
          <a:p>
            <a:pPr marL="0" indent="0">
              <a:buNone/>
            </a:pPr>
            <a:r>
              <a:rPr lang="en-US" sz="3400" b="1" dirty="0"/>
              <a:t>You ask: </a:t>
            </a:r>
            <a:endParaRPr lang="en-US" sz="3400" dirty="0"/>
          </a:p>
          <a:p>
            <a:pPr marL="514350" indent="-514350">
              <a:buFont typeface="+mj-lt"/>
              <a:buAutoNum type="arabicPeriod"/>
            </a:pPr>
            <a:r>
              <a:rPr lang="en-US" dirty="0"/>
              <a:t>What is the role of an  environmental health officer?</a:t>
            </a:r>
          </a:p>
          <a:p>
            <a:pPr marL="514350" indent="-514350">
              <a:buFont typeface="+mj-lt"/>
              <a:buAutoNum type="arabicPeriod"/>
            </a:pPr>
            <a:endParaRPr lang="en-US" dirty="0"/>
          </a:p>
          <a:p>
            <a:pPr marL="514350" indent="-514350">
              <a:buFont typeface="+mj-lt"/>
              <a:buAutoNum type="arabicPeriod"/>
            </a:pPr>
            <a:r>
              <a:rPr lang="en-US" dirty="0">
                <a:solidFill>
                  <a:schemeClr val="tx2">
                    <a:lumMod val="75000"/>
                    <a:lumOff val="25000"/>
                  </a:schemeClr>
                </a:solidFill>
              </a:rPr>
              <a:t>What do they actually do?</a:t>
            </a:r>
          </a:p>
          <a:p>
            <a:pPr marL="514350" indent="-514350">
              <a:buFont typeface="+mj-lt"/>
              <a:buAutoNum type="arabicPeriod"/>
            </a:pPr>
            <a:endParaRPr lang="en-US" dirty="0">
              <a:solidFill>
                <a:schemeClr val="tx2">
                  <a:lumMod val="75000"/>
                  <a:lumOff val="25000"/>
                </a:schemeClr>
              </a:solidFill>
            </a:endParaRP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3995551" y="1353111"/>
            <a:ext cx="8196449" cy="5374260"/>
          </a:xfrm>
          <a:prstGeom prst="rect">
            <a:avLst/>
          </a:prstGeom>
          <a:ln>
            <a:solidFill>
              <a:srgbClr val="4472C4"/>
            </a:solidFill>
          </a:ln>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prstClr val="black"/>
                </a:solidFill>
                <a:effectLst/>
                <a:uLnTx/>
                <a:uFillTx/>
                <a:latin typeface="Aptos" panose="02110004020202020204"/>
                <a:ea typeface="+mn-ea"/>
                <a:cs typeface="+mn-cs"/>
              </a:rPr>
              <a:t>Your pupil should say:</a:t>
            </a:r>
          </a:p>
          <a:p>
            <a:pPr marL="378900" indent="-378900">
              <a:lnSpc>
                <a:spcPct val="150000"/>
              </a:lnSpc>
              <a:buFont typeface="+mj-lt"/>
              <a:buAutoNum type="arabicPeriod"/>
              <a:defRPr/>
            </a:pPr>
            <a:r>
              <a:rPr lang="en-US" sz="2600" dirty="0">
                <a:solidFill>
                  <a:prstClr val="black"/>
                </a:solidFill>
                <a:latin typeface="Segoe UI"/>
                <a:cs typeface="Segoe UI"/>
              </a:rPr>
              <a:t>An Environmental Health Officer’s role is to </a:t>
            </a:r>
            <a:r>
              <a:rPr lang="en-US" sz="2600" b="1" dirty="0">
                <a:solidFill>
                  <a:prstClr val="black"/>
                </a:solidFill>
                <a:latin typeface="Segoe UI"/>
                <a:cs typeface="Segoe UI"/>
              </a:rPr>
              <a:t>protect public health</a:t>
            </a:r>
            <a:r>
              <a:rPr lang="en-US" sz="2600" dirty="0">
                <a:solidFill>
                  <a:prstClr val="black"/>
                </a:solidFill>
                <a:latin typeface="Segoe UI"/>
                <a:cs typeface="Segoe UI"/>
              </a:rPr>
              <a:t> by checking that food businesses are clean, safe, and following the law. They educate businesses, inspect them and take enforcement action when needed.</a:t>
            </a:r>
            <a:endParaRPr lang="en-US" sz="2600" dirty="0">
              <a:solidFill>
                <a:prstClr val="black"/>
              </a:solidFill>
              <a:cs typeface="Segoe UI"/>
            </a:endParaRPr>
          </a:p>
          <a:p>
            <a:pPr marL="0" indent="0" fontAlgn="base">
              <a:buNone/>
            </a:pPr>
            <a:r>
              <a:rPr lang="en-US" dirty="0">
                <a:solidFill>
                  <a:schemeClr val="tx2">
                    <a:lumMod val="75000"/>
                    <a:lumOff val="25000"/>
                  </a:schemeClr>
                </a:solidFill>
              </a:rPr>
              <a:t>2. EHO’s:​</a:t>
            </a:r>
          </a:p>
          <a:p>
            <a:pPr fontAlgn="base"/>
            <a:r>
              <a:rPr lang="en-US" dirty="0">
                <a:solidFill>
                  <a:schemeClr val="tx2">
                    <a:lumMod val="75000"/>
                    <a:lumOff val="25000"/>
                  </a:schemeClr>
                </a:solidFill>
              </a:rPr>
              <a:t>Inspect Food Businesses​</a:t>
            </a:r>
          </a:p>
          <a:p>
            <a:pPr fontAlgn="base"/>
            <a:r>
              <a:rPr lang="en-US" dirty="0">
                <a:solidFill>
                  <a:schemeClr val="tx2">
                    <a:lumMod val="75000"/>
                    <a:lumOff val="25000"/>
                  </a:schemeClr>
                </a:solidFill>
              </a:rPr>
              <a:t>Enforce Food Safety Legislation​</a:t>
            </a:r>
          </a:p>
          <a:p>
            <a:pPr fontAlgn="base"/>
            <a:r>
              <a:rPr lang="en-US" dirty="0">
                <a:solidFill>
                  <a:schemeClr val="tx2">
                    <a:lumMod val="75000"/>
                    <a:lumOff val="25000"/>
                  </a:schemeClr>
                </a:solidFill>
              </a:rPr>
              <a:t>Take action if standards are not met​</a:t>
            </a:r>
          </a:p>
          <a:p>
            <a:pPr fontAlgn="base"/>
            <a:r>
              <a:rPr lang="en-US" dirty="0">
                <a:solidFill>
                  <a:schemeClr val="tx2">
                    <a:lumMod val="75000"/>
                    <a:lumOff val="25000"/>
                  </a:schemeClr>
                </a:solidFill>
              </a:rPr>
              <a:t>Investigate complaints and food poisoning outbreaks​</a:t>
            </a:r>
          </a:p>
          <a:p>
            <a:pPr fontAlgn="base"/>
            <a:r>
              <a:rPr lang="en-US" dirty="0">
                <a:solidFill>
                  <a:schemeClr val="tx2">
                    <a:lumMod val="75000"/>
                    <a:lumOff val="25000"/>
                  </a:schemeClr>
                </a:solidFill>
              </a:rPr>
              <a:t>Provide advice and training support</a:t>
            </a:r>
          </a:p>
          <a:p>
            <a:pPr marL="342900" indent="-342900">
              <a:lnSpc>
                <a:spcPct val="100000"/>
              </a:lnSpc>
              <a:buFont typeface="+mj-lt"/>
              <a:buAutoNum type="arabicPeriod"/>
              <a:defRPr/>
            </a:pPr>
            <a:endParaRPr lang="en-US" sz="4400" b="0" i="0" u="none" strike="noStrike" kern="1200" cap="none" spc="0" normalizeH="0" baseline="0" noProof="0" dirty="0">
              <a:ln>
                <a:noFill/>
              </a:ln>
              <a:solidFill>
                <a:prstClr val="black"/>
              </a:solidFill>
              <a:effectLst/>
              <a:uLnTx/>
              <a:uFillTx/>
              <a:latin typeface="Aptos" panose="02110004020202020204"/>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lang="en-US" sz="2800" b="0" i="0" u="none" strike="noStrike" kern="1200" cap="none" spc="0" normalizeH="0" baseline="0" noProof="0" dirty="0">
              <a:ln>
                <a:noFill/>
              </a:ln>
              <a:solidFill>
                <a:prstClr val="black"/>
              </a:solidFill>
              <a:effectLst/>
              <a:uLnTx/>
              <a:uFillTx/>
              <a:latin typeface="Aptos" panose="02110004020202020204"/>
            </a:endParaRPr>
          </a:p>
        </p:txBody>
      </p:sp>
      <p:pic>
        <p:nvPicPr>
          <p:cNvPr id="8" name="Picture 7" descr="Prompt Vector Art, Icons, and Graphics ...">
            <a:extLst>
              <a:ext uri="{FF2B5EF4-FFF2-40B4-BE49-F238E27FC236}">
                <a16:creationId xmlns:a16="http://schemas.microsoft.com/office/drawing/2014/main" id="{63FA9B15-1F3F-3192-098F-530CA8FEFB60}"/>
              </a:ext>
            </a:extLst>
          </p:cNvPr>
          <p:cNvPicPr>
            <a:picLocks noChangeAspect="1"/>
          </p:cNvPicPr>
          <p:nvPr/>
        </p:nvPicPr>
        <p:blipFill>
          <a:blip r:embed="rId2"/>
          <a:stretch>
            <a:fillRect/>
          </a:stretch>
        </p:blipFill>
        <p:spPr>
          <a:xfrm>
            <a:off x="190398" y="4914027"/>
            <a:ext cx="1021692" cy="1064824"/>
          </a:xfrm>
          <a:prstGeom prst="rect">
            <a:avLst/>
          </a:prstGeom>
        </p:spPr>
      </p:pic>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3"/>
          <a:stretch>
            <a:fillRect/>
          </a:stretch>
        </p:blipFill>
        <p:spPr>
          <a:xfrm>
            <a:off x="11424786" y="5978851"/>
            <a:ext cx="762899" cy="748520"/>
          </a:xfrm>
          <a:prstGeom prst="rect">
            <a:avLst/>
          </a:prstGeom>
        </p:spPr>
      </p:pic>
      <p:pic>
        <p:nvPicPr>
          <p:cNvPr id="1026" name="Picture 2" descr="Food Hygiene Rating Course ...">
            <a:extLst>
              <a:ext uri="{FF2B5EF4-FFF2-40B4-BE49-F238E27FC236}">
                <a16:creationId xmlns:a16="http://schemas.microsoft.com/office/drawing/2014/main" id="{FDBA9132-2470-DDF4-07A7-7E6FEE62DA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46674" y="8587"/>
            <a:ext cx="1274083" cy="1274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543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7E104DEC8E19468DFC7E6F29AE26D9" ma:contentTypeVersion="19" ma:contentTypeDescription="Create a new document." ma:contentTypeScope="" ma:versionID="2f052a91bcb8276a6d072ec9093bdffd">
  <xsd:schema xmlns:xsd="http://www.w3.org/2001/XMLSchema" xmlns:xs="http://www.w3.org/2001/XMLSchema" xmlns:p="http://schemas.microsoft.com/office/2006/metadata/properties" xmlns:ns2="e521bfa0-e417-418d-9d8e-4c0354ee8ee4" xmlns:ns3="d9b0558c-efbd-4062-9bdd-d378d4cc9a64" targetNamespace="http://schemas.microsoft.com/office/2006/metadata/properties" ma:root="true" ma:fieldsID="53db35bf4d250fc51a8776b27ba4652c" ns2:_="" ns3:_="">
    <xsd:import namespace="e521bfa0-e417-418d-9d8e-4c0354ee8ee4"/>
    <xsd:import namespace="d9b0558c-efbd-4062-9bdd-d378d4cc9a64"/>
    <xsd:element name="properties">
      <xsd:complexType>
        <xsd:sequence>
          <xsd:element name="documentManagement">
            <xsd:complexType>
              <xsd:all>
                <xsd:element ref="ns2:n3df302ba2a24bcc96b8138d251cda8c" minOccurs="0"/>
                <xsd:element ref="ns2:TaxCatchAll"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21bfa0-e417-418d-9d8e-4c0354ee8ee4" elementFormDefault="qualified">
    <xsd:import namespace="http://schemas.microsoft.com/office/2006/documentManagement/types"/>
    <xsd:import namespace="http://schemas.microsoft.com/office/infopath/2007/PartnerControls"/>
    <xsd:element name="n3df302ba2a24bcc96b8138d251cda8c" ma:index="9" nillable="true" ma:taxonomy="true" ma:internalName="n3df302ba2a24bcc96b8138d251cda8c" ma:taxonomyFieldName="Staff_x0020_Category" ma:displayName="Staff Category" ma:fieldId="{73df302b-a2a2-4bcc-96b8-138d251cda8c}" ma:sspId="94ebd6f3-63f5-4a01-a2ae-c478bf524dda" ma:termSetId="760a52ba-388c-443e-a7ec-f97bc2dd617d"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ba003c10-b600-42fa-b5d4-88eb0dff068e}" ma:internalName="TaxCatchAll" ma:showField="CatchAllData" ma:web="e521bfa0-e417-418d-9d8e-4c0354ee8ee4">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9b0558c-efbd-4062-9bdd-d378d4cc9a6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94ebd6f3-63f5-4a01-a2ae-c478bf524dda"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521bfa0-e417-418d-9d8e-4c0354ee8ee4" xsi:nil="true"/>
    <n3df302ba2a24bcc96b8138d251cda8c xmlns="e521bfa0-e417-418d-9d8e-4c0354ee8ee4">
      <Terms xmlns="http://schemas.microsoft.com/office/infopath/2007/PartnerControls"/>
    </n3df302ba2a24bcc96b8138d251cda8c>
    <lcf76f155ced4ddcb4097134ff3c332f xmlns="d9b0558c-efbd-4062-9bdd-d378d4cc9a6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AF2F7B-3471-4D0E-999C-9263F7CE007D}"/>
</file>

<file path=customXml/itemProps2.xml><?xml version="1.0" encoding="utf-8"?>
<ds:datastoreItem xmlns:ds="http://schemas.openxmlformats.org/officeDocument/2006/customXml" ds:itemID="{77454CEA-80D2-4E0B-9564-38B6D3889A16}">
  <ds:schemaRefs>
    <ds:schemaRef ds:uri="e521bfa0-e417-418d-9d8e-4c0354ee8ee4"/>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purl.org/dc/terms/"/>
    <ds:schemaRef ds:uri="d9b0558c-efbd-4062-9bdd-d378d4cc9a64"/>
    <ds:schemaRef ds:uri="http://www.w3.org/XML/1998/namespace"/>
    <ds:schemaRef ds:uri="http://purl.org/dc/dcmitype/"/>
  </ds:schemaRefs>
</ds:datastoreItem>
</file>

<file path=customXml/itemProps3.xml><?xml version="1.0" encoding="utf-8"?>
<ds:datastoreItem xmlns:ds="http://schemas.openxmlformats.org/officeDocument/2006/customXml" ds:itemID="{2E2A3710-46B4-495F-9AB0-F4240247774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374</TotalTime>
  <Words>1276</Words>
  <Application>Microsoft Macintosh PowerPoint</Application>
  <PresentationFormat>Widescreen</PresentationFormat>
  <Paragraphs>171</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Aptos Display</vt:lpstr>
      <vt:lpstr>Arial</vt:lpstr>
      <vt:lpstr>Open Sans</vt:lpstr>
      <vt:lpstr>Segoe UI</vt:lpstr>
      <vt:lpstr>1_Office Theme</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lpstr>Learning Conversation: Hospitality &amp; Catering</vt:lpstr>
    </vt:vector>
  </TitlesOfParts>
  <Company>The Corsham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Ms Wilson</dc:creator>
  <cp:lastModifiedBy>Ms Fairhurst</cp:lastModifiedBy>
  <cp:revision>478</cp:revision>
  <dcterms:created xsi:type="dcterms:W3CDTF">2026-01-05T15:54:19Z</dcterms:created>
  <dcterms:modified xsi:type="dcterms:W3CDTF">2026-02-03T17:43:47Z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0x010100527E104DEC8E19468DFC7E6F29AE26D9</vt:lpwstr>
  </property>
  <property fmtid="{D5CDD505-2E9C-101B-9397-08002B2CF9AE}" pid="3" name="Staff_x0020_Category">
    <vt:lpwstr/>
  </property>
  <property fmtid="{D5CDD505-2E9C-101B-9397-08002B2CF9AE}" pid="4" name="Staff Category">
    <vt:lpwstr/>
  </property>
  <property fmtid="{D5CDD505-2E9C-101B-9397-08002B2CF9AE}" pid="5" name="MediaServiceImageTags">
    <vt:lpwstr/>
  </property>
</Properties>
</file>