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0" r:id="rId5"/>
    <p:sldId id="263" r:id="rId6"/>
    <p:sldId id="264" r:id="rId7"/>
    <p:sldId id="271" r:id="rId8"/>
    <p:sldId id="265" r:id="rId9"/>
    <p:sldId id="266" r:id="rId10"/>
    <p:sldId id="274" r:id="rId11"/>
    <p:sldId id="273" r:id="rId12"/>
    <p:sldId id="267" r:id="rId13"/>
    <p:sldId id="268" r:id="rId14"/>
    <p:sldId id="269" r:id="rId15"/>
    <p:sldId id="27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Wilson" userId="340087d0-2931-4cfe-b0a1-c4f5eca51b73" providerId="ADAL" clId="{4255CF33-F826-4AEC-B6EC-B6AD1E1D36F7}"/>
    <pc:docChg chg="custSel modSld">
      <pc:chgData name="Ms Wilson" userId="340087d0-2931-4cfe-b0a1-c4f5eca51b73" providerId="ADAL" clId="{4255CF33-F826-4AEC-B6EC-B6AD1E1D36F7}" dt="2026-01-16T07:23:02.697" v="2" actId="1076"/>
      <pc:docMkLst>
        <pc:docMk/>
      </pc:docMkLst>
      <pc:sldChg chg="modSp mod">
        <pc:chgData name="Ms Wilson" userId="340087d0-2931-4cfe-b0a1-c4f5eca51b73" providerId="ADAL" clId="{4255CF33-F826-4AEC-B6EC-B6AD1E1D36F7}" dt="2026-01-16T07:23:02.697" v="2" actId="1076"/>
        <pc:sldMkLst>
          <pc:docMk/>
          <pc:sldMk cId="3907026183" sldId="264"/>
        </pc:sldMkLst>
        <pc:spChg chg="mod">
          <ac:chgData name="Ms Wilson" userId="340087d0-2931-4cfe-b0a1-c4f5eca51b73" providerId="ADAL" clId="{4255CF33-F826-4AEC-B6EC-B6AD1E1D36F7}" dt="2026-01-16T07:23:02.697" v="2" actId="1076"/>
          <ac:spMkLst>
            <pc:docMk/>
            <pc:sldMk cId="3907026183" sldId="264"/>
            <ac:spMk id="11" creationId="{7C4197B8-FB8C-F6DA-7A0C-401668C85D9D}"/>
          </ac:spMkLst>
        </pc:spChg>
      </pc:sldChg>
      <pc:sldChg chg="modSp mod">
        <pc:chgData name="Ms Wilson" userId="340087d0-2931-4cfe-b0a1-c4f5eca51b73" providerId="ADAL" clId="{4255CF33-F826-4AEC-B6EC-B6AD1E1D36F7}" dt="2026-01-16T07:22:57.332" v="1" actId="27636"/>
        <pc:sldMkLst>
          <pc:docMk/>
          <pc:sldMk cId="139443992" sldId="271"/>
        </pc:sldMkLst>
        <pc:spChg chg="mod">
          <ac:chgData name="Ms Wilson" userId="340087d0-2931-4cfe-b0a1-c4f5eca51b73" providerId="ADAL" clId="{4255CF33-F826-4AEC-B6EC-B6AD1E1D36F7}" dt="2026-01-16T07:22:57.332" v="1" actId="27636"/>
          <ac:spMkLst>
            <pc:docMk/>
            <pc:sldMk cId="139443992" sldId="271"/>
            <ac:spMk id="7" creationId="{284EA5E4-4AEE-7308-C996-293821DDEA3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37C91-3058-394C-7968-86AE0ADAA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8487F7-FFD4-A976-23A6-866DC65169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B773B-64F4-7461-137D-85F9639D4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5E9D1-A8F9-CF4C-2AC9-470EFA6D7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21274-F8E8-CC95-358B-76F90F7EF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416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F4D0A-CBAF-418D-55CE-6020AEE32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D3417-CF67-AFBD-7A1D-8C31BF88A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27677-5C1F-9909-13A4-79E4428B5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E6D33-D0E2-64B6-2465-2A3D133A3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7350B-7CFF-E4D4-106C-8B494AC22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8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38DC8-BED7-B1D5-C4E3-1C15D4482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2CDE57-7B44-ACBC-41BF-57570BA80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6B1A4-9D32-F40C-BF98-DE8112C75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28CE5-7105-FE07-9699-E1C24A640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74315-C9E7-C15F-E859-1D4E3FEAC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659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17BB1-3D51-21BF-30F9-15720A631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7FA41-D60C-44E9-B62B-B729A796D4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F4C07E-1F2D-3901-B698-580B8AFF69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451541-08FE-16DB-3C5C-554A7ADF6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0E8CA8-95C8-F141-0B2D-58E82A263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293698-5015-7912-C879-07D1AE401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13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A3810-2126-68FC-DD39-03A5DE022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45B07-15ED-1547-AD1F-4FD3EAC6F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64150F-BAA3-107A-BE7B-E0DE35183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7FD9C5-B77E-4000-204B-9901F9E433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394385-56B6-1F0D-0709-9939DCFBED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785C0F-8DD5-B4E1-3F68-99E6D29F1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506528-E456-4761-9E9B-14F96BBA1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85C37E-6011-E36A-C53F-95AA5FB18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5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4CB89-0F60-C7ED-8BF5-EC8D70112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7E2ED2-EA9B-A3BA-4025-7FAB8767F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BDB954-4BAE-9C63-A05E-34AA52B5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167B3C-E1E4-FBAD-D217-BFAB61A0D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759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AB505D-7D32-1BD3-AB6E-49FD2E88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E3C2CA-5B43-3955-EAFF-3FB78E025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9292FA-8C52-EE43-C0B7-4842C0A41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34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940CF-4B9D-6B77-D96F-29B6946FD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B3E69-B3B9-DCD1-8E8B-827DA1D73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95D5AE-E12E-DCE4-3694-7271BA0AE8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5599B5-8927-A873-7BE0-5A4E00E68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293345-EE17-C7AF-1E4B-43B3482C2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2615FB-DF6B-494E-BE47-F2897AEA7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31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F1CF7-D938-5F30-2840-3A8CCE5CC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87F820-F36A-C02E-E4EC-44B1F3448A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FC4211-30E1-F598-E967-8354DBE43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AF25F4-6EC3-BD1B-4FE2-423DDFB33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6513CA-C1DB-6F96-56E7-50AEB547C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015C0D-05A7-4AD8-BD5F-2A513F31B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1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27421-0FA8-968E-4179-AA74E073F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FE4638-ED96-A089-0AC6-0AD0DC9FDE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D490C-3ABE-1B2A-C057-20ACF3EC6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5E371-4AD6-36EF-F8A6-7DA15BCE4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C7B2D-50EF-258A-745B-292155AA3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5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386CB3-E63E-904C-90CD-33910E1856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20EB28-EA9A-AC2E-D180-C711850EFB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D6053-E8D0-6754-01D1-367A39426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D6CDE0-89F1-7A61-D425-B2A010627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4D806-276C-E677-2D39-9A4908A5B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79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02AF0-FB44-B39A-EA18-A13005E01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4D7309-CA73-CB22-45EF-2302BE25D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5EE1A-1BEC-C9B5-490E-58B1ED6BF5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3EDBC9-E7C7-4EED-8824-FDAE36F47318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A6506-D413-4BD6-0A14-729955A5E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87764-A3A2-7474-D53A-4CAC5BE146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66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07928"/>
            <a:ext cx="5040942" cy="469639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Entrepreneurs just need a good business idea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Sole Traders have Unlimited Liability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Partners always contribute equally.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Private Limited Companies sell shares to Friends and Family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4975842" y="1507928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257" y="3184218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4D663936-5256-4D5E-B2A9-FD519E94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49" y="1107611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C818A800-F756-69FE-0471-A887986D56E6}"/>
              </a:ext>
            </a:extLst>
          </p:cNvPr>
          <p:cNvSpPr/>
          <p:nvPr/>
        </p:nvSpPr>
        <p:spPr>
          <a:xfrm>
            <a:off x="5358748" y="2420800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4197B8-FB8C-F6DA-7A0C-401668C85D9D}"/>
              </a:ext>
            </a:extLst>
          </p:cNvPr>
          <p:cNvSpPr txBox="1">
            <a:spLocks/>
          </p:cNvSpPr>
          <p:nvPr/>
        </p:nvSpPr>
        <p:spPr>
          <a:xfrm>
            <a:off x="6708833" y="1507928"/>
            <a:ext cx="5483167" cy="5021209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Correction / Extend their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Entrepreneurs need certain characteristics. What are they? (Risk Taker, Creativity, Resilience, Adaptable)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What is Unlimited Liability?</a:t>
            </a: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Contributions may differ in capital, skills, time, or connections. What is a Deed of Partnership?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What is a disadvantage of selling shares in your business?</a:t>
            </a:r>
          </a:p>
        </p:txBody>
      </p:sp>
      <p:sp>
        <p:nvSpPr>
          <p:cNvPr id="12" name="Multiplication Sign 11">
            <a:extLst>
              <a:ext uri="{FF2B5EF4-FFF2-40B4-BE49-F238E27FC236}">
                <a16:creationId xmlns:a16="http://schemas.microsoft.com/office/drawing/2014/main" id="{90A26814-8EFB-971F-8E83-0F8DEBBE2D66}"/>
              </a:ext>
            </a:extLst>
          </p:cNvPr>
          <p:cNvSpPr/>
          <p:nvPr/>
        </p:nvSpPr>
        <p:spPr>
          <a:xfrm>
            <a:off x="5388736" y="4334127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E8081155-CC15-95EA-1E82-9C0BB338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8366" y="5160106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0CDA020-06E3-6B1B-CDED-5C9E3DA276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4965" y="0"/>
            <a:ext cx="2545347" cy="150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085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4"/>
            <a:ext cx="3255034" cy="3455466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Who are the main stakeholders of McDonalds and how may their needs and wants cause conflict?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719232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Owners – Make profit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Employees – Job Security, Better Pay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Customers – Affordable meals, good quality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  <a:lumOff val="25000"/>
                  </a:schemeClr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Local Community – Jobs, environment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Other stakeholders maybe mentioned.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Who are the stakeholders?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do they want from the business?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How may these wants conflict with each other?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667" y="1960774"/>
            <a:ext cx="820474" cy="5060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32903D-5E22-E030-4037-D396386042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3773" y="94690"/>
            <a:ext cx="2848373" cy="161947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2B9FFAC-AAD6-4DA4-8276-84F5E732D7A9}"/>
              </a:ext>
            </a:extLst>
          </p:cNvPr>
          <p:cNvSpPr/>
          <p:nvPr/>
        </p:nvSpPr>
        <p:spPr>
          <a:xfrm>
            <a:off x="9496739" y="1425257"/>
            <a:ext cx="1709928" cy="2103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822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4827986" cy="469639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Primary research doesn’t always give you the information you need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Secondary Research includes Government data.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Product Orientation relates making goods that the customer wants.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Market Orientation aims to </a:t>
            </a:r>
            <a:r>
              <a:rPr lang="en-US" sz="2400" dirty="0" err="1">
                <a:solidFill>
                  <a:srgbClr val="0070C0"/>
                </a:solidFill>
              </a:rPr>
              <a:t>prioritise</a:t>
            </a:r>
            <a:r>
              <a:rPr lang="en-US" sz="2400" dirty="0">
                <a:solidFill>
                  <a:srgbClr val="0070C0"/>
                </a:solidFill>
              </a:rPr>
              <a:t> meeting the customers needs.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4975842" y="1507928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257" y="3184218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4D663936-5256-4D5E-B2A9-FD519E94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49" y="1107611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C818A800-F756-69FE-0471-A887986D56E6}"/>
              </a:ext>
            </a:extLst>
          </p:cNvPr>
          <p:cNvSpPr/>
          <p:nvPr/>
        </p:nvSpPr>
        <p:spPr>
          <a:xfrm>
            <a:off x="5358748" y="2420800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4197B8-FB8C-F6DA-7A0C-401668C85D9D}"/>
              </a:ext>
            </a:extLst>
          </p:cNvPr>
          <p:cNvSpPr txBox="1">
            <a:spLocks/>
          </p:cNvSpPr>
          <p:nvPr/>
        </p:nvSpPr>
        <p:spPr>
          <a:xfrm>
            <a:off x="6708833" y="1637212"/>
            <a:ext cx="5483167" cy="469639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Correction / Extend their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Primary research allows a business to ask exact questions to their customers. Name three types of Primary Research.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One advantage and one disadvantage of secondary data are…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Aptos Display" panose="020B0004020202020204" pitchFamily="34" charset="0"/>
              </a:rPr>
              <a:t>Produce </a:t>
            </a:r>
            <a:r>
              <a:rPr lang="en-US" sz="2600" dirty="0">
                <a:latin typeface="Aptos Display" panose="020B0004020202020204" pitchFamily="34" charset="0"/>
              </a:rPr>
              <a:t>goods that </a:t>
            </a:r>
            <a:r>
              <a:rPr lang="en-US" sz="2600" b="0" i="0" dirty="0" err="1">
                <a:solidFill>
                  <a:srgbClr val="000000"/>
                </a:solidFill>
                <a:effectLst/>
                <a:latin typeface="Aptos Display" panose="020B0004020202020204" pitchFamily="34" charset="0"/>
              </a:rPr>
              <a:t>centre</a:t>
            </a:r>
            <a:r>
              <a:rPr lang="en-US" sz="2600" b="0" i="0" dirty="0">
                <a:solidFill>
                  <a:srgbClr val="000000"/>
                </a:solidFill>
                <a:effectLst/>
                <a:latin typeface="Aptos Display" panose="020B0004020202020204" pitchFamily="34" charset="0"/>
              </a:rPr>
              <a:t> on quality and innovation. Give an example? (Apple)</a:t>
            </a:r>
            <a:endParaRPr lang="en-US" sz="2600" dirty="0">
              <a:latin typeface="Aptos Display" panose="020B00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How does Amazon meet the Market Orientation requirements?</a:t>
            </a:r>
          </a:p>
        </p:txBody>
      </p:sp>
      <p:sp>
        <p:nvSpPr>
          <p:cNvPr id="12" name="Multiplication Sign 11">
            <a:extLst>
              <a:ext uri="{FF2B5EF4-FFF2-40B4-BE49-F238E27FC236}">
                <a16:creationId xmlns:a16="http://schemas.microsoft.com/office/drawing/2014/main" id="{90A26814-8EFB-971F-8E83-0F8DEBBE2D66}"/>
              </a:ext>
            </a:extLst>
          </p:cNvPr>
          <p:cNvSpPr/>
          <p:nvPr/>
        </p:nvSpPr>
        <p:spPr>
          <a:xfrm>
            <a:off x="5388736" y="4334127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E8081155-CC15-95EA-1E82-9C0BB338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8366" y="5160106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D9305D4-F66E-74B3-2F61-F862B48598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2545" y="15011"/>
            <a:ext cx="2580976" cy="149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26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4" y="2580852"/>
            <a:ext cx="3096329" cy="2702347"/>
          </a:xfr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Choose three household products. Ask about how they are marketed to the consumer. </a:t>
            </a:r>
          </a:p>
          <a:p>
            <a:pPr marL="0" indent="0">
              <a:buNone/>
            </a:pPr>
            <a:r>
              <a:rPr lang="en-US" i="1" dirty="0"/>
              <a:t>Use the 4 P’s.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100193" y="1039271"/>
            <a:ext cx="5409527" cy="5522314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Heinz Baked Beans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Product - consistent quality, taste, and easy preparation. The packaging is instantly recognizable — the blue label, Heinz branding, and "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Beanz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Meanz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Heinz" slogan reinforce trust and familiarity.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</a:rPr>
              <a:t>Place - Widely distributed through supermarkets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Competitive pricing: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Slightly higher than some supermarket own-label beans, reinforcing a 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premium convenience food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image while maintaining accessibility.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Promotion - Advertising: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Long-running and iconic campaigns like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</a:t>
            </a:r>
            <a:r>
              <a:rPr kumimoji="0" lang="en-US" altLang="en-US" sz="28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Beanz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8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Meanz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Heinz”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— emphasizing heritage, taste, and comfort.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604504" y="1913325"/>
            <a:ext cx="3012400" cy="476828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Product – Design Mix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Place – Channel of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Distrubution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Price – Strategy used?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chemeClr val="tx2">
                    <a:lumMod val="75000"/>
                    <a:lumOff val="25000"/>
                  </a:schemeClr>
                </a:solidFill>
                <a:latin typeface="Aptos" panose="02110004020202020204"/>
              </a:rPr>
              <a:t>Promotion – How advertised </a:t>
            </a:r>
            <a:r>
              <a:rPr lang="en-US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Aptos" panose="02110004020202020204"/>
              </a:rPr>
              <a:t>etc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  <a:lumOff val="25000"/>
                </a:scheme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6794" y="83583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667" y="1960774"/>
            <a:ext cx="820474" cy="5060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62D7D9-2517-9D11-01B0-70FC8670BA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9069" y="115445"/>
            <a:ext cx="2237800" cy="144077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DE707DA-16E7-8039-FA7E-B1E6A9776E19}"/>
              </a:ext>
            </a:extLst>
          </p:cNvPr>
          <p:cNvSpPr/>
          <p:nvPr/>
        </p:nvSpPr>
        <p:spPr>
          <a:xfrm>
            <a:off x="9530080" y="1107611"/>
            <a:ext cx="1452880" cy="1522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43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4667" y="1412208"/>
            <a:ext cx="2789438" cy="760243"/>
          </a:xfr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r>
              <a:rPr lang="en-US" b="1" dirty="0"/>
              <a:t>Give me three……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719232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Newspapers, Recruitment Agencies, Shop Windows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dirty="0">
                <a:solidFill>
                  <a:srgbClr val="0070C0"/>
                </a:solidFill>
                <a:latin typeface="Aptos" panose="02110004020202020204"/>
              </a:rPr>
              <a:t>Job Description, Shortlisting, Interview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Permanent, Part-Time,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zero-hour</a:t>
            </a:r>
            <a:endParaRPr lang="en-US" sz="2600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Internal training, External Training, Promotion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dirty="0">
                <a:latin typeface="Aptos" panose="02110004020202020204"/>
              </a:rPr>
              <a:t>Wages, Bonuses, Profit Sharing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Job Rotation, Training, Job enlargement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Where would you find out about a job?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solidFill>
                  <a:schemeClr val="tx2">
                    <a:lumMod val="50000"/>
                    <a:lumOff val="50000"/>
                  </a:schemeClr>
                </a:solidFill>
                <a:latin typeface="Aptos" panose="02110004020202020204"/>
              </a:rPr>
              <a:t>What steps does a business take to employ someone?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types of contracts can businesses offer?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solidFill>
                  <a:srgbClr val="0070C0"/>
                </a:solidFill>
                <a:latin typeface="Aptos" panose="02110004020202020204"/>
              </a:rPr>
              <a:t>How can businesses improve employee skills?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How are employees rewarded financially?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solidFill>
                  <a:srgbClr val="0070C0"/>
                </a:solidFill>
                <a:latin typeface="Aptos" panose="02110004020202020204"/>
              </a:rPr>
              <a:t>How are employees rewarded without additional money?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975" y="1001361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066185"/>
            <a:ext cx="820474" cy="5060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E2493EC-E395-B6DA-A09E-08B29945C4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4934" y="63631"/>
            <a:ext cx="3019846" cy="184810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6D43328-2838-063A-A101-B2FFC56F3BA4}"/>
              </a:ext>
            </a:extLst>
          </p:cNvPr>
          <p:cNvSpPr/>
          <p:nvPr/>
        </p:nvSpPr>
        <p:spPr>
          <a:xfrm>
            <a:off x="9753600" y="1584960"/>
            <a:ext cx="1744579" cy="2315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3DD3369-E660-BDBA-9536-BDDCC3A2D96F}"/>
              </a:ext>
            </a:extLst>
          </p:cNvPr>
          <p:cNvSpPr txBox="1">
            <a:spLocks/>
          </p:cNvSpPr>
          <p:nvPr/>
        </p:nvSpPr>
        <p:spPr>
          <a:xfrm>
            <a:off x="235623" y="2302734"/>
            <a:ext cx="3377008" cy="369333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Methods of recruitment</a:t>
            </a:r>
          </a:p>
          <a:p>
            <a:r>
              <a:rPr lang="en-US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Stages of Recruitment</a:t>
            </a:r>
          </a:p>
          <a:p>
            <a:r>
              <a:rPr lang="en-US" b="1" dirty="0"/>
              <a:t>Types of employment contract</a:t>
            </a:r>
          </a:p>
          <a:p>
            <a:r>
              <a:rPr lang="en-US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Methods of Staff Development</a:t>
            </a:r>
          </a:p>
          <a:p>
            <a:r>
              <a:rPr lang="en-US" b="1" dirty="0"/>
              <a:t>Financial Motivators</a:t>
            </a:r>
          </a:p>
          <a:p>
            <a:r>
              <a:rPr lang="en-US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Non-Financial Motivators</a:t>
            </a:r>
          </a:p>
          <a:p>
            <a:endParaRPr lang="en-US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114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739361"/>
            <a:ext cx="5641675" cy="4696395"/>
          </a:xfrm>
          <a:ln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Discuss the benefits of Outsourcing.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What are the three methods of lean production?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Name two methods of assessing quality.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State the four production methods.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How can a business measure customer service?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6108940" y="1747987"/>
            <a:ext cx="6058618" cy="4739526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should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Quality, Cost, Speed, Flexibility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Just in Time (JIT), Cell Production, Kaizen 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Quality Control, Quality Assurance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Job, Flow, Batch, Mass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customisation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Surveys, Mystery </a:t>
            </a: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hoppers, Levels of Complaints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63FA9B15-1F3F-3192-098F-530CA8FEF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32" y="1523550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645" y="1839853"/>
            <a:ext cx="762899" cy="748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0991577-3B92-A635-B1A5-AF96C45733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0091" y="49802"/>
            <a:ext cx="2203003" cy="165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46F1CC-99A2-1496-CCA3-1B678B1C8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13D8C-0430-C305-4297-5B9C75617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239A7E-2C95-5D27-8F26-D504051ACD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4667" y="1412208"/>
            <a:ext cx="2789438" cy="760243"/>
          </a:xfr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r>
              <a:rPr lang="en-US" b="1" dirty="0"/>
              <a:t>Give me three……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E2C3B22-DF4C-F11D-C44E-0DB52715BE60}"/>
              </a:ext>
            </a:extLst>
          </p:cNvPr>
          <p:cNvSpPr txBox="1">
            <a:spLocks/>
          </p:cNvSpPr>
          <p:nvPr/>
        </p:nvSpPr>
        <p:spPr>
          <a:xfrm>
            <a:off x="3794186" y="1719232"/>
            <a:ext cx="4247071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Develop new products, enter new markets, geographical expansion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dirty="0">
                <a:solidFill>
                  <a:srgbClr val="0070C0"/>
                </a:solidFill>
                <a:latin typeface="Aptos" panose="02110004020202020204"/>
              </a:rPr>
              <a:t>Mergers, takeovers, joint ventures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Purchasing, marketing, financial</a:t>
            </a:r>
            <a:endParaRPr lang="en-US" sz="2600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Control, Coordination, Communication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dirty="0">
                <a:latin typeface="Aptos" panose="02110004020202020204"/>
              </a:rPr>
              <a:t>Physical resources, Human Resources, Local Sensitivities, Legislation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0228F70-CD6F-B922-CA5B-63BCFA454A43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How can a business grow using their own resources?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solidFill>
                  <a:schemeClr val="tx2">
                    <a:lumMod val="50000"/>
                    <a:lumOff val="50000"/>
                  </a:schemeClr>
                </a:solidFill>
                <a:latin typeface="Aptos" panose="02110004020202020204"/>
              </a:rPr>
              <a:t>How can a business grow using other means?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benefits a business as they grow?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solidFill>
                  <a:srgbClr val="0070C0"/>
                </a:solidFill>
                <a:latin typeface="Aptos" panose="02110004020202020204"/>
              </a:rPr>
              <a:t>What becomes more difficult as a business grows?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Are there any barriers to growth, anything that may cause problems?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EA1EF55D-4413-C40C-0A89-DD315497F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975" y="1001361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8328ACBE-8561-6315-8C5B-A5460DAD70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355" y="1816552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CFD72F49-A691-DBDC-BAE0-274570FFEE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066185"/>
            <a:ext cx="820474" cy="506079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394828E-AFEB-9F20-4490-1653F0B5868C}"/>
              </a:ext>
            </a:extLst>
          </p:cNvPr>
          <p:cNvSpPr txBox="1">
            <a:spLocks/>
          </p:cNvSpPr>
          <p:nvPr/>
        </p:nvSpPr>
        <p:spPr>
          <a:xfrm>
            <a:off x="235623" y="2302734"/>
            <a:ext cx="3377008" cy="369333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Methods of Internal Growth</a:t>
            </a:r>
          </a:p>
          <a:p>
            <a:r>
              <a:rPr lang="en-US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Methods of External Growth</a:t>
            </a:r>
          </a:p>
          <a:p>
            <a:r>
              <a:rPr lang="en-US" b="1" dirty="0"/>
              <a:t>Economies of scale due to growth</a:t>
            </a:r>
          </a:p>
          <a:p>
            <a:r>
              <a:rPr lang="en-US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Diseconomies of scale due to growth</a:t>
            </a:r>
          </a:p>
          <a:p>
            <a:r>
              <a:rPr lang="en-US" b="1" dirty="0"/>
              <a:t>Challenges to growth</a:t>
            </a:r>
          </a:p>
          <a:p>
            <a:endParaRPr lang="en-US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B3AF33-F141-C083-A4F8-414513B60B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3992" y="119885"/>
            <a:ext cx="2876951" cy="161947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C3A178F-48DE-6FDC-3864-5B9641C41967}"/>
              </a:ext>
            </a:extLst>
          </p:cNvPr>
          <p:cNvSpPr/>
          <p:nvPr/>
        </p:nvSpPr>
        <p:spPr>
          <a:xfrm>
            <a:off x="9469120" y="1423120"/>
            <a:ext cx="1849120" cy="20248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392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9635CB-FC39-5AE4-6501-FA464B8D8D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490E6-FB29-AC90-4A90-BCDA0A30E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B5729-5968-E299-0DB0-BE1F94BCC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739361"/>
            <a:ext cx="5641675" cy="469639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Trade Credit, and Overdrafts are types of what?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Three types of long-term finance are?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State the three types of cost with examples?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What is Liquidity?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What does a Cash flow forecast show?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7C1BC29-9876-763F-573A-C8719C447A07}"/>
              </a:ext>
            </a:extLst>
          </p:cNvPr>
          <p:cNvSpPr txBox="1">
            <a:spLocks/>
          </p:cNvSpPr>
          <p:nvPr/>
        </p:nvSpPr>
        <p:spPr>
          <a:xfrm>
            <a:off x="6108940" y="1747987"/>
            <a:ext cx="6058618" cy="4739526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should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Short-Term Finance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Bank Loan, Grants, share capital personal savings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etc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Start up (Equipment), Fixed(Rent), Variable(changes depending on how many you make)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 b="0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Google Sans"/>
              </a:rPr>
              <a:t>company's ability to easily convert assets into cash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Inflow, Outflow of cash, net cash flow, opening and closing balance.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293F7339-0767-3C63-E09A-97FEC1499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32" y="1523550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A52DD5D6-E28F-717E-E14D-5FFE0B849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645" y="1839853"/>
            <a:ext cx="762899" cy="7485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3D0DBA-D62D-91A3-5AF6-4B6B5C6BE9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5382" y="-23910"/>
            <a:ext cx="2829320" cy="177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92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259" y="1911739"/>
            <a:ext cx="3326486" cy="3937605"/>
          </a:xfrm>
          <a:ln>
            <a:noFill/>
          </a:ln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Explain why a business needs to know the following:</a:t>
            </a:r>
          </a:p>
          <a:p>
            <a:pPr marL="0" indent="0">
              <a:buNone/>
            </a:pPr>
            <a:r>
              <a:rPr lang="en-US" i="1" dirty="0"/>
              <a:t>Sales Revenue;</a:t>
            </a:r>
          </a:p>
          <a:p>
            <a:pPr marL="0" indent="0">
              <a:buNone/>
            </a:pPr>
            <a:r>
              <a:rPr lang="en-US" i="1" dirty="0"/>
              <a:t>Gross Profit;</a:t>
            </a:r>
          </a:p>
          <a:p>
            <a:pPr marL="0" indent="0">
              <a:buNone/>
            </a:pPr>
            <a:r>
              <a:rPr lang="en-US" i="1" dirty="0"/>
              <a:t>Net Profit;</a:t>
            </a:r>
          </a:p>
          <a:p>
            <a:pPr marL="0" indent="0">
              <a:buNone/>
            </a:pPr>
            <a:r>
              <a:rPr lang="en-US" i="1" dirty="0"/>
              <a:t>Break Even Point;</a:t>
            </a:r>
          </a:p>
          <a:p>
            <a:pPr marL="0" indent="0">
              <a:buNone/>
            </a:pPr>
            <a:r>
              <a:rPr lang="en-US" i="1" dirty="0"/>
              <a:t>Margin of Safety;</a:t>
            </a:r>
          </a:p>
          <a:p>
            <a:pPr marL="0" indent="0">
              <a:buNone/>
            </a:pPr>
            <a:r>
              <a:rPr lang="en-US" i="1" dirty="0"/>
              <a:t>Profit and Loss.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325674" y="1719232"/>
            <a:ext cx="3693907" cy="476828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Useful prompts: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dirty="0">
                <a:solidFill>
                  <a:prstClr val="black"/>
                </a:solidFill>
                <a:latin typeface="Aptos" panose="02110004020202020204"/>
              </a:rPr>
              <a:t>SR - </a:t>
            </a:r>
            <a:r>
              <a:rPr lang="en-GB" dirty="0"/>
              <a:t>total income from selling goods or services</a:t>
            </a:r>
            <a:r>
              <a:rPr lang="en-US" b="1" dirty="0">
                <a:solidFill>
                  <a:prstClr val="black"/>
                </a:solidFill>
                <a:latin typeface="Aptos" panose="02110004020202020204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GP - </a:t>
            </a:r>
            <a:r>
              <a:rPr lang="en-GB" i="1" dirty="0"/>
              <a:t>Sales Revenue − Cost of Sales</a:t>
            </a:r>
            <a:r>
              <a:rPr lang="en-GB" dirty="0"/>
              <a:t>.</a:t>
            </a:r>
            <a:endParaRPr lang="en-US" b="1" dirty="0">
              <a:solidFill>
                <a:prstClr val="black"/>
              </a:solidFill>
              <a:latin typeface="Aptos" panose="02110004020202020204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NP - </a:t>
            </a:r>
            <a:r>
              <a:rPr lang="en-GB" dirty="0"/>
              <a:t>profit left after </a:t>
            </a:r>
            <a:r>
              <a:rPr lang="en-GB" b="1" dirty="0"/>
              <a:t>all</a:t>
            </a:r>
            <a:r>
              <a:rPr lang="en-GB" dirty="0"/>
              <a:t> expenses are deducted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BEP - </a:t>
            </a:r>
            <a:r>
              <a:rPr lang="en-GB" dirty="0"/>
              <a:t>Helps a business know the </a:t>
            </a:r>
            <a:r>
              <a:rPr lang="en-GB" b="1" dirty="0"/>
              <a:t>minimum sales needed to survive</a:t>
            </a:r>
            <a:r>
              <a:rPr lang="en-GB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MoS - </a:t>
            </a:r>
            <a:r>
              <a:rPr lang="en-GB" dirty="0"/>
              <a:t>The difference between actual (or forecast) sales and break-even sales.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7019581" y="1913325"/>
            <a:ext cx="5007560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A business needs to know each of these because they give different but essential information about performance, costs, and risk.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Together, these measures help a business </a:t>
            </a:r>
            <a:r>
              <a:rPr lang="en-GB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plan, control costs, assess risk, and make informed decisions</a:t>
            </a:r>
            <a:r>
              <a:rPr lang="en-GB" dirty="0">
                <a:solidFill>
                  <a:schemeClr val="tx2">
                    <a:lumMod val="50000"/>
                    <a:lumOff val="50000"/>
                  </a:schemeClr>
                </a:solidFill>
              </a:rPr>
              <a:t>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  <a:lumOff val="50000"/>
                </a:schemeClr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9297" y="1369249"/>
            <a:ext cx="1021692" cy="1064824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7665" y="1116210"/>
            <a:ext cx="820474" cy="5060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D74A1A-03D2-1198-10DC-FD24A1F5DD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6327" y="139842"/>
            <a:ext cx="2829320" cy="177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103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739361"/>
            <a:ext cx="6671621" cy="469639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How do the following external </a:t>
            </a:r>
            <a:r>
              <a:rPr lang="en-US" b="1" dirty="0" err="1"/>
              <a:t>influencies</a:t>
            </a:r>
            <a:r>
              <a:rPr lang="en-US" b="1" dirty="0"/>
              <a:t> impact a business…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Taxation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Legislation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Social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Technology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chemeClr val="tx2">
                    <a:lumMod val="50000"/>
                    <a:lumOff val="50000"/>
                  </a:schemeClr>
                </a:solidFill>
              </a:rPr>
              <a:t>Environment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Competition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7218948" y="1747987"/>
            <a:ext cx="4948609" cy="4739526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should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VAT, income tax – increases price or reduces profit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Interest Rates, minimum wage etc.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Employment Law, Health and Safety etc.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Fashion, Trends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E-commerce, more efficient equipment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Climate Change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No. of Competitors, Growth Opportunities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63FA9B15-1F3F-3192-098F-530CA8FEF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561" y="162228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645" y="1839853"/>
            <a:ext cx="762899" cy="7485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E7CEDB-EF3E-DB10-FF2C-FE8A29A30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0101" y="33248"/>
            <a:ext cx="2105319" cy="171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278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756309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3"/>
            <a:ext cx="3255034" cy="3882187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Why should a business plan?</a:t>
            </a:r>
          </a:p>
          <a:p>
            <a:pPr marL="0" indent="0">
              <a:buNone/>
            </a:pPr>
            <a:endParaRPr lang="en-US" i="1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18939" y="762001"/>
            <a:ext cx="4247071" cy="5531418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Informs potential Investors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Identifies long and short-term finance needs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Reduces risk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Helps focus employees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latin typeface="Aptos" panose="02110004020202020204"/>
              </a:rPr>
              <a:t>Monitors Progress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Resource availability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What do Aims and Objectives help achieve?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Is Risk a major factor to any business?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Think of Investors (Dragons Den, Apprentice) what are they looking at?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5499" y="1173134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667" y="1960773"/>
            <a:ext cx="820474" cy="5060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1FE27BB-E890-52F0-4F9A-F65D08B3F7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29524" y="172119"/>
            <a:ext cx="2581635" cy="159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369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A6DEC4-7133-C0C4-A34F-8C2791BD6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F25C0-F17E-D751-53F7-75EB6A6BD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756309"/>
          </a:xfrm>
        </p:spPr>
        <p:txBody>
          <a:bodyPr/>
          <a:lstStyle/>
          <a:p>
            <a:r>
              <a:rPr lang="en-US" dirty="0"/>
              <a:t>Learning Conversation: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6FCB4-1099-C9E6-7788-10D9278CD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2213813"/>
            <a:ext cx="3255034" cy="3882187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What should be included in a business plan?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i="1" dirty="0"/>
              <a:t>1 point for each correct section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A275373-5B79-1DE2-8043-4D0C1DC54137}"/>
              </a:ext>
            </a:extLst>
          </p:cNvPr>
          <p:cNvSpPr txBox="1">
            <a:spLocks/>
          </p:cNvSpPr>
          <p:nvPr/>
        </p:nvSpPr>
        <p:spPr>
          <a:xfrm>
            <a:off x="3718939" y="762000"/>
            <a:ext cx="4247071" cy="6090309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Executive Summary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Primary and Secondary Research</a:t>
            </a:r>
          </a:p>
          <a:p>
            <a:pPr marL="914400" lvl="1" indent="-457200">
              <a:spcBef>
                <a:spcPts val="1000"/>
              </a:spcBef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Competition</a:t>
            </a:r>
          </a:p>
          <a:p>
            <a:pPr marL="914400" lvl="1" indent="-457200">
              <a:spcBef>
                <a:spcPts val="1000"/>
              </a:spcBef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Target Market</a:t>
            </a:r>
          </a:p>
          <a:p>
            <a:pPr marL="914400" lvl="1" indent="-457200">
              <a:spcBef>
                <a:spcPts val="1000"/>
              </a:spcBef>
              <a:defRPr/>
            </a:pP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Labour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N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eeds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914400" lvl="1" indent="-457200">
              <a:spcBef>
                <a:spcPts val="1000"/>
              </a:spcBef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Premises</a:t>
            </a:r>
          </a:p>
          <a:p>
            <a:pPr marL="914400" lvl="1" indent="-457200">
              <a:spcBef>
                <a:spcPts val="1000"/>
              </a:spcBef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Equipment</a:t>
            </a:r>
          </a:p>
          <a:p>
            <a:pPr marL="914400" lvl="1" indent="-457200">
              <a:spcBef>
                <a:spcPts val="1000"/>
              </a:spcBef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Raw Materials</a:t>
            </a:r>
          </a:p>
          <a:p>
            <a:pPr marL="914400" lvl="1" indent="-457200">
              <a:spcBef>
                <a:spcPts val="1000"/>
              </a:spcBef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Market Analysis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Marketing (Mix)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latin typeface="Aptos" panose="02110004020202020204"/>
              </a:rPr>
              <a:t>People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Operations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latin typeface="Aptos" panose="02110004020202020204"/>
              </a:rPr>
              <a:t>Finance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3231025-1236-E13C-E40E-19D4EE8D50D0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Think about each module covered, which parts would be important for an investor to see, or to help you plan your Business strategy and reduce Risk?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06848C2-61A7-062F-F9CF-A35EF43494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381" y="1911739"/>
            <a:ext cx="1021692" cy="1064824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87044D1D-6228-EAAE-A878-FDA4062BBF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5499" y="1173134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F7505B25-4B5A-479A-C70F-1E2295D61F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06667" y="1960773"/>
            <a:ext cx="820474" cy="5060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C234044-4723-E19E-7598-CB83505CCB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29524" y="172119"/>
            <a:ext cx="2581635" cy="159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25079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E104DEC8E19468DFC7E6F29AE26D9" ma:contentTypeVersion="19" ma:contentTypeDescription="Create a new document." ma:contentTypeScope="" ma:versionID="2f052a91bcb8276a6d072ec9093bdffd">
  <xsd:schema xmlns:xsd="http://www.w3.org/2001/XMLSchema" xmlns:xs="http://www.w3.org/2001/XMLSchema" xmlns:p="http://schemas.microsoft.com/office/2006/metadata/properties" xmlns:ns2="e521bfa0-e417-418d-9d8e-4c0354ee8ee4" xmlns:ns3="d9b0558c-efbd-4062-9bdd-d378d4cc9a64" targetNamespace="http://schemas.microsoft.com/office/2006/metadata/properties" ma:root="true" ma:fieldsID="53db35bf4d250fc51a8776b27ba4652c" ns2:_="" ns3:_="">
    <xsd:import namespace="e521bfa0-e417-418d-9d8e-4c0354ee8ee4"/>
    <xsd:import namespace="d9b0558c-efbd-4062-9bdd-d378d4cc9a64"/>
    <xsd:element name="properties">
      <xsd:complexType>
        <xsd:sequence>
          <xsd:element name="documentManagement">
            <xsd:complexType>
              <xsd:all>
                <xsd:element ref="ns2:n3df302ba2a24bcc96b8138d251cda8c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21bfa0-e417-418d-9d8e-4c0354ee8ee4" elementFormDefault="qualified">
    <xsd:import namespace="http://schemas.microsoft.com/office/2006/documentManagement/types"/>
    <xsd:import namespace="http://schemas.microsoft.com/office/infopath/2007/PartnerControls"/>
    <xsd:element name="n3df302ba2a24bcc96b8138d251cda8c" ma:index="9" nillable="true" ma:taxonomy="true" ma:internalName="n3df302ba2a24bcc96b8138d251cda8c" ma:taxonomyFieldName="Staff_x0020_Category" ma:displayName="Staff Category" ma:fieldId="{73df302b-a2a2-4bcc-96b8-138d251cda8c}" ma:sspId="94ebd6f3-63f5-4a01-a2ae-c478bf524dda" ma:termSetId="760a52ba-388c-443e-a7ec-f97bc2dd617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ba003c10-b600-42fa-b5d4-88eb0dff068e}" ma:internalName="TaxCatchAll" ma:showField="CatchAllData" ma:web="e521bfa0-e417-418d-9d8e-4c0354ee8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0558c-efbd-4062-9bdd-d378d4cc9a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4ebd6f3-63f5-4a01-a2ae-c478bf524d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521bfa0-e417-418d-9d8e-4c0354ee8ee4" xsi:nil="true"/>
    <n3df302ba2a24bcc96b8138d251cda8c xmlns="e521bfa0-e417-418d-9d8e-4c0354ee8ee4">
      <Terms xmlns="http://schemas.microsoft.com/office/infopath/2007/PartnerControls"/>
    </n3df302ba2a24bcc96b8138d251cda8c>
    <lcf76f155ced4ddcb4097134ff3c332f xmlns="d9b0558c-efbd-4062-9bdd-d378d4cc9a6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D96EB0F-98A2-4DC9-A851-4A45DACF0DA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34C14E5-22DF-4EB6-B9EF-E8AAE3313D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21bfa0-e417-418d-9d8e-4c0354ee8ee4"/>
    <ds:schemaRef ds:uri="d9b0558c-efbd-4062-9bdd-d378d4cc9a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ED0A5CE-EAC8-484F-BEF8-899CBFF347EA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d9b0558c-efbd-4062-9bdd-d378d4cc9a64"/>
    <ds:schemaRef ds:uri="e521bfa0-e417-418d-9d8e-4c0354ee8ee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1271</Words>
  <Application>Microsoft Office PowerPoint</Application>
  <PresentationFormat>Widescreen</PresentationFormat>
  <Paragraphs>218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Google Sans</vt:lpstr>
      <vt:lpstr>1_Office Theme</vt:lpstr>
      <vt:lpstr>Learning Conversation: Business</vt:lpstr>
      <vt:lpstr>Learning Conversation: Business</vt:lpstr>
      <vt:lpstr>Learning Conversation: Business</vt:lpstr>
      <vt:lpstr>Learning Conversation: Business</vt:lpstr>
      <vt:lpstr>Learning Conversation: Business</vt:lpstr>
      <vt:lpstr>Learning Conversation: Business</vt:lpstr>
      <vt:lpstr>Learning Conversation: Business</vt:lpstr>
      <vt:lpstr>Learning Conversation: Business</vt:lpstr>
      <vt:lpstr>Learning Conversation: Business</vt:lpstr>
      <vt:lpstr>Learning Conversation: Business</vt:lpstr>
      <vt:lpstr>Learning Conversation: Business</vt:lpstr>
      <vt:lpstr>Learning Conversation: Business</vt:lpstr>
    </vt:vector>
  </TitlesOfParts>
  <Company>The Corsham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Wilson</dc:creator>
  <cp:lastModifiedBy>Ms Wilson</cp:lastModifiedBy>
  <cp:revision>14</cp:revision>
  <dcterms:created xsi:type="dcterms:W3CDTF">2026-01-05T15:54:19Z</dcterms:created>
  <dcterms:modified xsi:type="dcterms:W3CDTF">2026-01-16T07:23:08Z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0x010100527E104DEC8E19468DFC7E6F29AE26D9</vt:lpwstr>
  </property>
  <property fmtid="{D5CDD505-2E9C-101B-9397-08002B2CF9AE}" pid="3" name="MediaServiceImageTags">
    <vt:lpwstr/>
  </property>
  <property fmtid="{D5CDD505-2E9C-101B-9397-08002B2CF9AE}" pid="4" name="Staff_x0020_Category">
    <vt:lpwstr/>
  </property>
  <property fmtid="{D5CDD505-2E9C-101B-9397-08002B2CF9AE}" pid="5" name="Staff Category">
    <vt:lpwstr/>
  </property>
</Properties>
</file>