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3" r:id="rId5"/>
    <p:sldId id="265" r:id="rId6"/>
    <p:sldId id="266" r:id="rId7"/>
    <p:sldId id="267" r:id="rId8"/>
    <p:sldId id="272" r:id="rId9"/>
    <p:sldId id="273" r:id="rId10"/>
    <p:sldId id="274"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C449B4-8C07-402B-2AC8-30261C55BAC4}" v="1070" dt="2026-02-06T10:46:17.7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247" autoAdjust="0"/>
  </p:normalViewPr>
  <p:slideViewPr>
    <p:cSldViewPr snapToGrid="0">
      <p:cViewPr varScale="1">
        <p:scale>
          <a:sx n="106" d="100"/>
          <a:sy n="106" d="100"/>
        </p:scale>
        <p:origin x="75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6AC64-D2F4-9B16-03A1-5449153A1A3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41546A5-08D9-A10A-4C5B-516CFA4CA7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13B750E-2B33-21A3-4D45-1139EC74D088}"/>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5" name="Footer Placeholder 4">
            <a:extLst>
              <a:ext uri="{FF2B5EF4-FFF2-40B4-BE49-F238E27FC236}">
                <a16:creationId xmlns:a16="http://schemas.microsoft.com/office/drawing/2014/main" id="{462B3872-22CC-02EF-C8A9-CD94ADB35C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A6AB7D-0BD5-21FD-CDD5-EE071B800829}"/>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1030463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FA17C-85C0-8E81-CB55-E123801E39D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934ADE4-45F4-A920-E86B-8560D0E92D7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7859D01-D4FD-F584-C10E-C7284B3D6626}"/>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5" name="Footer Placeholder 4">
            <a:extLst>
              <a:ext uri="{FF2B5EF4-FFF2-40B4-BE49-F238E27FC236}">
                <a16:creationId xmlns:a16="http://schemas.microsoft.com/office/drawing/2014/main" id="{86167DCC-DB47-26C9-5C93-CD237D2AB2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E2AE0-9FF7-C150-7AB0-A8074FE156E9}"/>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2602163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7F6E7-6120-0006-7C1F-4526335F733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DE4B130D-10D3-3F6A-827B-314D5FD962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27CDF99-E569-9898-698C-F7232924F888}"/>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5" name="Footer Placeholder 4">
            <a:extLst>
              <a:ext uri="{FF2B5EF4-FFF2-40B4-BE49-F238E27FC236}">
                <a16:creationId xmlns:a16="http://schemas.microsoft.com/office/drawing/2014/main" id="{BB397D23-5BC4-0D2E-B4A6-816A078D6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B70304-DBEB-AA1E-3DB6-3039BF825115}"/>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4220133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5622B-4EA5-0CF6-13A5-298B4933D54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6433EC9-C6C5-7E30-0852-A361CB52987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76DF431-F2C7-9989-4053-5C1E21F9B82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B2830EB-9A38-E503-2519-9AD9FE136F96}"/>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6" name="Footer Placeholder 5">
            <a:extLst>
              <a:ext uri="{FF2B5EF4-FFF2-40B4-BE49-F238E27FC236}">
                <a16:creationId xmlns:a16="http://schemas.microsoft.com/office/drawing/2014/main" id="{B27017D1-5A88-028F-7DCB-3E262DEE60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0C304C-CCD9-2CAA-412D-781C5F260FF2}"/>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2907696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AE81B-0D63-067D-596C-2633B1815D8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A044D0A-BEAE-A4AE-8F9B-AF4C102845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5A9D3EE-1489-A96C-908E-83ACC06AE3D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947E987-8A2F-23BE-F9EF-9D49DC8F29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CA41186-AEA2-0EAF-157C-533B6863524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E42944C-583B-0160-26C2-DF5307D073DF}"/>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8" name="Footer Placeholder 7">
            <a:extLst>
              <a:ext uri="{FF2B5EF4-FFF2-40B4-BE49-F238E27FC236}">
                <a16:creationId xmlns:a16="http://schemas.microsoft.com/office/drawing/2014/main" id="{7B12076B-AA80-6415-B771-4264F8198B5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898A1BD-4935-4DEC-19C4-4B7959B40FF8}"/>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2712892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AFC99-7727-EDBF-013B-A8CE232DB31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F70FB7C-6CFC-13C0-4BC4-7132EB1E6FF6}"/>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4" name="Footer Placeholder 3">
            <a:extLst>
              <a:ext uri="{FF2B5EF4-FFF2-40B4-BE49-F238E27FC236}">
                <a16:creationId xmlns:a16="http://schemas.microsoft.com/office/drawing/2014/main" id="{AC579A0E-3842-9B6B-1904-3A7EB71DE8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E72D39C-F361-8168-E691-A91CC3884BA1}"/>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1684585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A7BBC6-BEAE-EB6E-D1C7-7F3B4CCFBE98}"/>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3" name="Footer Placeholder 2">
            <a:extLst>
              <a:ext uri="{FF2B5EF4-FFF2-40B4-BE49-F238E27FC236}">
                <a16:creationId xmlns:a16="http://schemas.microsoft.com/office/drawing/2014/main" id="{DE1B208F-E97D-29F2-1887-4090369332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6AFC87A-C2A6-1FEF-CB86-1B1E448E013F}"/>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1407915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D280A-C1F7-B7A7-42D3-529E4D1C565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0DCA2AA-97B6-61CC-769A-A53B40132F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8459B3E-5D93-E3B0-D6F6-8920C21BBD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0B30746-4F8A-A8E7-E395-ED1189DAFAC1}"/>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6" name="Footer Placeholder 5">
            <a:extLst>
              <a:ext uri="{FF2B5EF4-FFF2-40B4-BE49-F238E27FC236}">
                <a16:creationId xmlns:a16="http://schemas.microsoft.com/office/drawing/2014/main" id="{2A1424D4-42F2-91B9-0822-1C1C6B7E67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66BD07-0B2C-3BF5-2D33-FEB41877EFCD}"/>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4059361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2C99F-0088-6CEF-B66F-A9F71469C96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2CB3521-B319-97BA-F530-7BBD9607F1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F4F55F-0838-EA34-E253-F721BDBDB6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C1973D-61D9-804B-6E93-4E1427F368A3}"/>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6" name="Footer Placeholder 5">
            <a:extLst>
              <a:ext uri="{FF2B5EF4-FFF2-40B4-BE49-F238E27FC236}">
                <a16:creationId xmlns:a16="http://schemas.microsoft.com/office/drawing/2014/main" id="{BBFCC656-0D8D-869A-AE98-622042BF9F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5E7A0C-2126-2D10-7EFB-D8460D368F12}"/>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1063870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23C20-DCDC-129F-602C-251EB95E31B4}"/>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974E53D-AB3E-4CB0-D2CF-90C75F0C51F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FD1C133-9E3E-B888-AC64-2A87622BDCD8}"/>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5" name="Footer Placeholder 4">
            <a:extLst>
              <a:ext uri="{FF2B5EF4-FFF2-40B4-BE49-F238E27FC236}">
                <a16:creationId xmlns:a16="http://schemas.microsoft.com/office/drawing/2014/main" id="{F089FBD2-16CF-A6F2-E1F9-67976F407A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A28DB6-5E13-6B6C-1C78-E373600B8D62}"/>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2889193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BF2C0F-E029-59DD-8A49-6F3984EC119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08147D3-ABF2-FEBC-3714-3BC0EB25D5A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9A6DC7B-827C-2E8E-8CDA-9219935BF9CC}"/>
              </a:ext>
            </a:extLst>
          </p:cNvPr>
          <p:cNvSpPr>
            <a:spLocks noGrp="1"/>
          </p:cNvSpPr>
          <p:nvPr>
            <p:ph type="dt" sz="half" idx="10"/>
          </p:nvPr>
        </p:nvSpPr>
        <p:spPr/>
        <p:txBody>
          <a:bodyPr/>
          <a:lstStyle/>
          <a:p>
            <a:fld id="{E01C8CF6-6D0E-45CC-89DA-4BF7D6215AFC}" type="datetimeFigureOut">
              <a:rPr lang="en-GB" smtClean="0"/>
              <a:t>06/02/2026</a:t>
            </a:fld>
            <a:endParaRPr lang="en-GB"/>
          </a:p>
        </p:txBody>
      </p:sp>
      <p:sp>
        <p:nvSpPr>
          <p:cNvPr id="5" name="Footer Placeholder 4">
            <a:extLst>
              <a:ext uri="{FF2B5EF4-FFF2-40B4-BE49-F238E27FC236}">
                <a16:creationId xmlns:a16="http://schemas.microsoft.com/office/drawing/2014/main" id="{7E3DA406-202E-3026-4B3E-FDE0C437FF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E8E834-FAFE-3978-A35B-4FCFEBADFB96}"/>
              </a:ext>
            </a:extLst>
          </p:cNvPr>
          <p:cNvSpPr>
            <a:spLocks noGrp="1"/>
          </p:cNvSpPr>
          <p:nvPr>
            <p:ph type="sldNum" sz="quarter" idx="12"/>
          </p:nvPr>
        </p:nvSpPr>
        <p:spPr/>
        <p:txBody>
          <a:bodyPr/>
          <a:lstStyle/>
          <a:p>
            <a:fld id="{542A8CEA-CFF4-4F42-AECD-F8F96759256F}" type="slidenum">
              <a:rPr lang="en-GB" smtClean="0"/>
              <a:t>‹#›</a:t>
            </a:fld>
            <a:endParaRPr lang="en-GB"/>
          </a:p>
        </p:txBody>
      </p:sp>
    </p:spTree>
    <p:extLst>
      <p:ext uri="{BB962C8B-B14F-4D97-AF65-F5344CB8AC3E}">
        <p14:creationId xmlns:p14="http://schemas.microsoft.com/office/powerpoint/2010/main" val="4206011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17EF53-40DC-C3B4-2036-11BD25B615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59E4B48-F4FF-0517-044A-51FAED4423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804E8E8-DF23-DC86-1DA2-B9A709DFE6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1C8CF6-6D0E-45CC-89DA-4BF7D6215AFC}" type="datetimeFigureOut">
              <a:rPr lang="en-GB" smtClean="0"/>
              <a:t>06/02/2026</a:t>
            </a:fld>
            <a:endParaRPr lang="en-GB"/>
          </a:p>
        </p:txBody>
      </p:sp>
      <p:sp>
        <p:nvSpPr>
          <p:cNvPr id="5" name="Footer Placeholder 4">
            <a:extLst>
              <a:ext uri="{FF2B5EF4-FFF2-40B4-BE49-F238E27FC236}">
                <a16:creationId xmlns:a16="http://schemas.microsoft.com/office/drawing/2014/main" id="{5483E79A-D6D7-755B-70CE-A36FCA8ADB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B4DF23B-F389-4E45-3A9E-1E92A9BED5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2A8CEA-CFF4-4F42-AECD-F8F96759256F}" type="slidenum">
              <a:rPr lang="en-GB" smtClean="0"/>
              <a:t>‹#›</a:t>
            </a:fld>
            <a:endParaRPr lang="en-GB"/>
          </a:p>
        </p:txBody>
      </p:sp>
    </p:spTree>
    <p:extLst>
      <p:ext uri="{BB962C8B-B14F-4D97-AF65-F5344CB8AC3E}">
        <p14:creationId xmlns:p14="http://schemas.microsoft.com/office/powerpoint/2010/main" val="32758919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wallpaperflare.com/fortnite-skins-wallpaper-yskgk/download/3840x2160" TargetMode="External"/><Relationship Id="rId5" Type="http://schemas.openxmlformats.org/officeDocument/2006/relationships/image" Target="../media/image16.jp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81177-ABCA-DBD1-12E0-7A48933848CC}"/>
              </a:ext>
            </a:extLst>
          </p:cNvPr>
          <p:cNvSpPr>
            <a:spLocks noGrp="1"/>
          </p:cNvSpPr>
          <p:nvPr>
            <p:ph type="title"/>
          </p:nvPr>
        </p:nvSpPr>
        <p:spPr>
          <a:xfrm>
            <a:off x="7821" y="-4325"/>
            <a:ext cx="12186828" cy="1195222"/>
          </a:xfrm>
        </p:spPr>
        <p:txBody>
          <a:bodyPr>
            <a:normAutofit/>
          </a:bodyPr>
          <a:lstStyle/>
          <a:p>
            <a:r>
              <a:rPr lang="en-US" sz="3600" b="1" dirty="0">
                <a:latin typeface="Century Gothic"/>
              </a:rPr>
              <a:t>  Learning Conversation: Media Studies - Advertising</a:t>
            </a:r>
          </a:p>
        </p:txBody>
      </p:sp>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4314" y="1107611"/>
            <a:ext cx="3590224" cy="4851755"/>
          </a:xfrm>
          <a:ln>
            <a:noFill/>
          </a:ln>
        </p:spPr>
        <p:txBody>
          <a:bodyPr vert="horz" lIns="91440" tIns="45720" rIns="91440" bIns="45720" rtlCol="0" anchor="t">
            <a:normAutofit/>
          </a:bodyPr>
          <a:lstStyle/>
          <a:p>
            <a:pPr marL="0" indent="0">
              <a:buNone/>
            </a:pPr>
            <a:endParaRPr lang="en-US" sz="2400" b="1" dirty="0">
              <a:latin typeface="Century Gothic"/>
            </a:endParaRPr>
          </a:p>
          <a:p>
            <a:pPr marL="0" indent="0">
              <a:buNone/>
            </a:pPr>
            <a:r>
              <a:rPr lang="en-US" sz="2400" b="1" dirty="0">
                <a:latin typeface="Century Gothic"/>
              </a:rPr>
              <a:t>You ask: </a:t>
            </a:r>
            <a:endParaRPr lang="en-US" dirty="0"/>
          </a:p>
          <a:p>
            <a:pPr marL="0" indent="0">
              <a:buNone/>
            </a:pPr>
            <a:endParaRPr lang="en-US" sz="2400" dirty="0">
              <a:ea typeface="Calibri"/>
              <a:cs typeface="Calibri"/>
            </a:endParaRPr>
          </a:p>
          <a:p>
            <a:pPr marL="0" indent="0">
              <a:buNone/>
            </a:pPr>
            <a:r>
              <a:rPr lang="en-US" sz="2000" b="1" i="1" dirty="0">
                <a:latin typeface="Century Gothic"/>
              </a:rPr>
              <a:t>How does the Quality Street advertisement </a:t>
            </a:r>
            <a:r>
              <a:rPr lang="en-GB" sz="2000" b="1" i="1" dirty="0">
                <a:latin typeface="Century Gothic"/>
              </a:rPr>
              <a:t>represent gender?</a:t>
            </a:r>
            <a:endParaRPr lang="en-US" sz="2000" b="1" i="1" dirty="0">
              <a:latin typeface="Century Gothic"/>
            </a:endParaRPr>
          </a:p>
        </p:txBody>
      </p:sp>
      <p:sp>
        <p:nvSpPr>
          <p:cNvPr id="5" name="Content Placeholder 2">
            <a:extLst>
              <a:ext uri="{FF2B5EF4-FFF2-40B4-BE49-F238E27FC236}">
                <a16:creationId xmlns:a16="http://schemas.microsoft.com/office/drawing/2014/main" id="{3CE87EAA-3F92-FF17-7208-248482673AB6}"/>
              </a:ext>
            </a:extLst>
          </p:cNvPr>
          <p:cNvSpPr txBox="1">
            <a:spLocks/>
          </p:cNvSpPr>
          <p:nvPr/>
        </p:nvSpPr>
        <p:spPr>
          <a:xfrm>
            <a:off x="3737114" y="1107611"/>
            <a:ext cx="4247071" cy="5379902"/>
          </a:xfrm>
          <a:prstGeom prst="rect">
            <a:avLst/>
          </a:prstGeom>
          <a:ln>
            <a:solidFill>
              <a:srgbClr val="4472C4"/>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endParaRPr lang="en-US" sz="2400" b="1" dirty="0">
              <a:solidFill>
                <a:prstClr val="black"/>
              </a:solidFill>
              <a:latin typeface="Century Gothic"/>
            </a:endParaRPr>
          </a:p>
          <a:p>
            <a:pPr marL="0" marR="0" lvl="0" indent="0" algn="l" defTabSz="914400">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Century Gothic"/>
              </a:rPr>
              <a:t>Your pupil might say:</a:t>
            </a:r>
            <a:endParaRPr lang="en-US" sz="2400" b="0" i="0" u="none" strike="noStrike" kern="1200" cap="none" spc="0" normalizeH="0" baseline="0" noProof="0" dirty="0">
              <a:ln>
                <a:noFill/>
              </a:ln>
              <a:solidFill>
                <a:prstClr val="black"/>
              </a:solidFill>
              <a:effectLst/>
              <a:uLnTx/>
              <a:uFillTx/>
              <a:latin typeface="Century Gothic"/>
            </a:endParaRPr>
          </a:p>
          <a:p>
            <a:pPr>
              <a:defRPr/>
            </a:pPr>
            <a:endParaRPr lang="en-GB" sz="1400" dirty="0">
              <a:latin typeface="Century Gothic"/>
            </a:endParaRPr>
          </a:p>
          <a:p>
            <a:pPr>
              <a:defRPr/>
            </a:pPr>
            <a:r>
              <a:rPr lang="en-GB" sz="1600" dirty="0">
                <a:latin typeface="Century Gothic"/>
              </a:rPr>
              <a:t>The advert’ suggests a male-dominated (patriarchal) society in terms of ‘choice’.</a:t>
            </a:r>
            <a:endParaRPr lang="en-GB" dirty="0">
              <a:latin typeface="Century Gothic"/>
            </a:endParaRPr>
          </a:p>
          <a:p>
            <a:pPr>
              <a:defRPr/>
            </a:pPr>
            <a:r>
              <a:rPr lang="en-GB" sz="1600" dirty="0">
                <a:latin typeface="Century Gothic"/>
              </a:rPr>
              <a:t>The dress code reflects the modern working businessman, who may be perceived as the ‘provider’ of the brand.</a:t>
            </a:r>
          </a:p>
          <a:p>
            <a:pPr>
              <a:defRPr/>
            </a:pPr>
            <a:r>
              <a:rPr lang="en-GB" sz="1600" dirty="0">
                <a:latin typeface="Century Gothic"/>
              </a:rPr>
              <a:t>This links to Mulvey’s male gaze theory (a feminist theoretical perspective) in relation to the framing. The male character directs the audience’s eyes to the product, which carries significant phallic symbolism. </a:t>
            </a:r>
            <a:endParaRPr kumimoji="0" lang="en-US" sz="1600" i="0" u="none" strike="noStrike" kern="1200" cap="none" spc="0" normalizeH="0" baseline="0" noProof="0">
              <a:ln>
                <a:noFill/>
              </a:ln>
              <a:solidFill>
                <a:prstClr val="black"/>
              </a:solidFill>
              <a:effectLst/>
              <a:uLnTx/>
              <a:uFillTx/>
              <a:latin typeface="Century Gothic"/>
            </a:endParaRP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8314711" y="1027447"/>
            <a:ext cx="3403123" cy="5379902"/>
          </a:xfrm>
          <a:prstGeom prst="rect">
            <a:avLst/>
          </a:prstGeom>
          <a:ln>
            <a:no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endParaRPr lang="en-US" sz="2400" b="1" dirty="0">
              <a:solidFill>
                <a:prstClr val="black"/>
              </a:solidFill>
              <a:latin typeface="Century Gothic"/>
            </a:endParaRPr>
          </a:p>
          <a:p>
            <a:pPr marL="0" marR="0" lvl="0" indent="0" algn="l" defTabSz="914400">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Century Gothic"/>
              </a:rPr>
              <a:t>You might ask to help with their answer:</a:t>
            </a:r>
            <a:endParaRPr lang="en-US">
              <a:solidFill>
                <a:prstClr val="black"/>
              </a:solidFill>
            </a:endParaRP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000" b="0" i="0" u="none" strike="noStrike" kern="1200" cap="none" spc="0" normalizeH="0" baseline="0" noProof="0" dirty="0">
                <a:ln>
                  <a:noFill/>
                </a:ln>
                <a:solidFill>
                  <a:prstClr val="black"/>
                </a:solidFill>
                <a:effectLst/>
                <a:uLnTx/>
                <a:uFillTx/>
                <a:latin typeface="Century Gothic"/>
              </a:rPr>
              <a:t>What is a patriarchal society and how does this advert’ reflect this idea?</a:t>
            </a:r>
            <a:endParaRPr lang="en-US" sz="2000" b="0" i="0" u="none" strike="noStrike" kern="1200" cap="none" spc="0" normalizeH="0" baseline="0" noProof="0" dirty="0">
              <a:ln>
                <a:noFill/>
              </a:ln>
              <a:solidFill>
                <a:prstClr val="black"/>
              </a:solidFill>
              <a:effectLst/>
              <a:uLnTx/>
              <a:uFillTx/>
              <a:latin typeface="Century Gothic"/>
            </a:endParaRP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lang="en-US" sz="2000" dirty="0">
                <a:solidFill>
                  <a:prstClr val="black"/>
                </a:solidFill>
                <a:latin typeface="Century Gothic"/>
              </a:rPr>
              <a:t>How are the women dressed and positioned (think about the colours of the sweets) and what might this suggest?</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lang="en-US" sz="2000" dirty="0">
                <a:solidFill>
                  <a:prstClr val="black"/>
                </a:solidFill>
                <a:latin typeface="Century Gothic"/>
              </a:rPr>
              <a:t>How is the man dressed and positioned? What might this suggest?</a:t>
            </a:r>
            <a:endParaRPr lang="en-US" sz="2000" b="0" i="0" u="none" strike="noStrike" kern="1200" cap="none" spc="0" normalizeH="0" baseline="0" noProof="0" dirty="0">
              <a:ln>
                <a:noFill/>
              </a:ln>
              <a:solidFill>
                <a:prstClr val="black"/>
              </a:solidFill>
              <a:effectLst/>
              <a:uLnTx/>
              <a:uFillTx/>
              <a:latin typeface="Century Gothic"/>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2"/>
          <a:stretch>
            <a:fillRect/>
          </a:stretch>
        </p:blipFill>
        <p:spPr>
          <a:xfrm>
            <a:off x="2365590" y="964600"/>
            <a:ext cx="897266" cy="935145"/>
          </a:xfrm>
          <a:prstGeom prst="rect">
            <a:avLst/>
          </a:prstGeom>
        </p:spPr>
      </p:pic>
      <p:pic>
        <p:nvPicPr>
          <p:cNvPr id="9" name="Picture 8" descr="Tick PNG, Vector, PSD, and Clipart With ...">
            <a:extLst>
              <a:ext uri="{FF2B5EF4-FFF2-40B4-BE49-F238E27FC236}">
                <a16:creationId xmlns:a16="http://schemas.microsoft.com/office/drawing/2014/main" id="{5D1637E4-AD61-0C5C-3190-AE6AFE63FBF9}"/>
              </a:ext>
            </a:extLst>
          </p:cNvPr>
          <p:cNvPicPr>
            <a:picLocks noChangeAspect="1"/>
          </p:cNvPicPr>
          <p:nvPr/>
        </p:nvPicPr>
        <p:blipFill>
          <a:blip r:embed="rId3"/>
          <a:stretch>
            <a:fillRect/>
          </a:stretch>
        </p:blipFill>
        <p:spPr>
          <a:xfrm>
            <a:off x="7540465" y="1192988"/>
            <a:ext cx="405989" cy="398337"/>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4"/>
          <a:stretch>
            <a:fillRect/>
          </a:stretch>
        </p:blipFill>
        <p:spPr>
          <a:xfrm>
            <a:off x="10915188" y="961757"/>
            <a:ext cx="820474" cy="506079"/>
          </a:xfrm>
          <a:prstGeom prst="rect">
            <a:avLst/>
          </a:prstGeom>
        </p:spPr>
      </p:pic>
      <p:pic>
        <p:nvPicPr>
          <p:cNvPr id="1026" name="Picture 2" descr="Quality Street print advert">
            <a:extLst>
              <a:ext uri="{FF2B5EF4-FFF2-40B4-BE49-F238E27FC236}">
                <a16:creationId xmlns:a16="http://schemas.microsoft.com/office/drawing/2014/main" id="{D30CE48E-F78F-C245-E32F-2EC4BD4C0B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0503" y="3536646"/>
            <a:ext cx="2302742" cy="3058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78222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DEDE0-17AA-D992-6C63-7C2588522F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B406EB-7317-CF01-9419-AFC8FAFB5755}"/>
              </a:ext>
            </a:extLst>
          </p:cNvPr>
          <p:cNvSpPr>
            <a:spLocks noGrp="1"/>
          </p:cNvSpPr>
          <p:nvPr>
            <p:ph type="title"/>
          </p:nvPr>
        </p:nvSpPr>
        <p:spPr>
          <a:xfrm>
            <a:off x="4312" y="-4335"/>
            <a:ext cx="12187486" cy="1335589"/>
          </a:xfrm>
        </p:spPr>
        <p:txBody>
          <a:bodyPr/>
          <a:lstStyle/>
          <a:p>
            <a:r>
              <a:rPr lang="en-US" sz="3600" b="1" dirty="0">
                <a:latin typeface="Century Gothic"/>
              </a:rPr>
              <a:t>Learning Conversation: Media Studies - Advertising</a:t>
            </a:r>
            <a:endParaRPr lang="en-US" sz="3600" dirty="0">
              <a:latin typeface="Century Gothic"/>
            </a:endParaRPr>
          </a:p>
          <a:p>
            <a:endParaRPr lang="en-US" b="1"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EB9B12C8-07E1-03B0-C4A5-3A9A708ABDA8}"/>
              </a:ext>
            </a:extLst>
          </p:cNvPr>
          <p:cNvSpPr>
            <a:spLocks noGrp="1"/>
          </p:cNvSpPr>
          <p:nvPr>
            <p:ph idx="1"/>
          </p:nvPr>
        </p:nvSpPr>
        <p:spPr>
          <a:xfrm>
            <a:off x="87879" y="1551059"/>
            <a:ext cx="4827986" cy="4696395"/>
          </a:xfrm>
          <a:ln>
            <a:noFill/>
          </a:ln>
        </p:spPr>
        <p:txBody>
          <a:bodyPr vert="horz" lIns="91440" tIns="45720" rIns="91440" bIns="45720" rtlCol="0" anchor="t">
            <a:normAutofit/>
          </a:bodyPr>
          <a:lstStyle/>
          <a:p>
            <a:pPr marL="0" indent="0">
              <a:buNone/>
            </a:pPr>
            <a:r>
              <a:rPr lang="en-US" sz="2400" b="1">
                <a:latin typeface="Century Gothic" panose="020B0502020202020204" pitchFamily="34" charset="0"/>
              </a:rPr>
              <a:t>Statement:</a:t>
            </a:r>
          </a:p>
          <a:p>
            <a:pPr marL="0" indent="0">
              <a:buNone/>
            </a:pPr>
            <a:endParaRPr lang="en-US" sz="2400"/>
          </a:p>
          <a:p>
            <a:pPr marL="514350" indent="-514350">
              <a:buFont typeface="+mj-lt"/>
              <a:buAutoNum type="arabicPeriod"/>
            </a:pPr>
            <a:r>
              <a:rPr lang="en-GB" sz="1600" b="1" i="1">
                <a:latin typeface="Century Gothic" panose="020B0502020202020204" pitchFamily="34" charset="0"/>
              </a:rPr>
              <a:t>This Girl Can </a:t>
            </a:r>
            <a:r>
              <a:rPr lang="en-GB" sz="1600" b="1">
                <a:latin typeface="Century Gothic" panose="020B0502020202020204" pitchFamily="34" charset="0"/>
              </a:rPr>
              <a:t>is a national campaign developed by Sport England.</a:t>
            </a:r>
          </a:p>
          <a:p>
            <a:pPr marL="0" indent="0">
              <a:buNone/>
            </a:pPr>
            <a:endParaRPr lang="en-US" sz="2400" b="1">
              <a:solidFill>
                <a:srgbClr val="0070C0"/>
              </a:solidFill>
              <a:latin typeface="Century Gothic" panose="020B0502020202020204" pitchFamily="34" charset="0"/>
            </a:endParaRPr>
          </a:p>
          <a:p>
            <a:pPr marL="0" indent="0">
              <a:buNone/>
            </a:pPr>
            <a:r>
              <a:rPr lang="en-GB" sz="1600" b="1">
                <a:solidFill>
                  <a:srgbClr val="0070C0"/>
                </a:solidFill>
                <a:latin typeface="Century Gothic"/>
              </a:rPr>
              <a:t>2.     As a result of the campaign, 1.6m women started exercising.</a:t>
            </a:r>
          </a:p>
          <a:p>
            <a:pPr marL="0" indent="0">
              <a:buNone/>
            </a:pPr>
            <a:endParaRPr lang="en-GB" sz="1600" b="1">
              <a:solidFill>
                <a:srgbClr val="0070C0"/>
              </a:solidFill>
              <a:latin typeface="Century Gothic" panose="020B0502020202020204" pitchFamily="34" charset="0"/>
            </a:endParaRPr>
          </a:p>
          <a:p>
            <a:pPr marL="342900" indent="-342900">
              <a:buAutoNum type="arabicPeriod" startAt="3"/>
            </a:pPr>
            <a:r>
              <a:rPr lang="en-GB" sz="1600" b="1">
                <a:latin typeface="Century Gothic" panose="020B0502020202020204" pitchFamily="34" charset="0"/>
              </a:rPr>
              <a:t>Sweating Like a pig and feeling like a fox is  a metaphor.</a:t>
            </a:r>
          </a:p>
          <a:p>
            <a:pPr marL="457200" indent="-457200">
              <a:buAutoNum type="arabicPeriod" startAt="3"/>
            </a:pPr>
            <a:endParaRPr lang="en-GB" sz="1600">
              <a:solidFill>
                <a:srgbClr val="0070C0"/>
              </a:solidFill>
              <a:latin typeface="Century Gothic" panose="020B0502020202020204" pitchFamily="34" charset="0"/>
            </a:endParaRPr>
          </a:p>
        </p:txBody>
      </p:sp>
      <p:sp>
        <p:nvSpPr>
          <p:cNvPr id="5" name="Content Placeholder 2">
            <a:extLst>
              <a:ext uri="{FF2B5EF4-FFF2-40B4-BE49-F238E27FC236}">
                <a16:creationId xmlns:a16="http://schemas.microsoft.com/office/drawing/2014/main" id="{5CD95E48-FF84-1E38-FE86-5ACF84F26C59}"/>
              </a:ext>
            </a:extLst>
          </p:cNvPr>
          <p:cNvSpPr txBox="1">
            <a:spLocks/>
          </p:cNvSpPr>
          <p:nvPr/>
        </p:nvSpPr>
        <p:spPr>
          <a:xfrm>
            <a:off x="4975842" y="1507928"/>
            <a:ext cx="1563041" cy="4739526"/>
          </a:xfrm>
          <a:prstGeom prst="rect">
            <a:avLst/>
          </a:prstGeom>
          <a:ln>
            <a:solidFill>
              <a:srgbClr val="0070C0"/>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a:ln>
                  <a:noFill/>
                </a:ln>
                <a:solidFill>
                  <a:prstClr val="black"/>
                </a:solidFill>
                <a:effectLst/>
                <a:uLnTx/>
                <a:uFillTx/>
                <a:latin typeface="Aptos" panose="02110004020202020204"/>
                <a:ea typeface="+mn-ea"/>
                <a:cs typeface="+mn-cs"/>
              </a:rPr>
              <a:t>Answers: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9" name="Picture 8" descr="Tick PNG, Vector, PSD, and Clipart With ...">
            <a:extLst>
              <a:ext uri="{FF2B5EF4-FFF2-40B4-BE49-F238E27FC236}">
                <a16:creationId xmlns:a16="http://schemas.microsoft.com/office/drawing/2014/main" id="{2721CDB6-28B1-0140-0C59-5BE248EE093F}"/>
              </a:ext>
            </a:extLst>
          </p:cNvPr>
          <p:cNvPicPr>
            <a:picLocks noChangeAspect="1"/>
          </p:cNvPicPr>
          <p:nvPr/>
        </p:nvPicPr>
        <p:blipFill>
          <a:blip r:embed="rId2"/>
          <a:stretch>
            <a:fillRect/>
          </a:stretch>
        </p:blipFill>
        <p:spPr>
          <a:xfrm>
            <a:off x="5428366" y="1937128"/>
            <a:ext cx="598016" cy="586745"/>
          </a:xfrm>
          <a:prstGeom prst="rect">
            <a:avLst/>
          </a:prstGeom>
          <a:ln>
            <a:noFill/>
          </a:ln>
        </p:spPr>
      </p:pic>
      <p:pic>
        <p:nvPicPr>
          <p:cNvPr id="7" name="Picture 2" descr="True False Vector Art, Icons, and ...">
            <a:extLst>
              <a:ext uri="{FF2B5EF4-FFF2-40B4-BE49-F238E27FC236}">
                <a16:creationId xmlns:a16="http://schemas.microsoft.com/office/drawing/2014/main" id="{4D663936-5256-4D5E-B2A9-FD519E9418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6020" y="1516863"/>
            <a:ext cx="1141660" cy="773652"/>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a:extLst>
              <a:ext uri="{FF2B5EF4-FFF2-40B4-BE49-F238E27FC236}">
                <a16:creationId xmlns:a16="http://schemas.microsoft.com/office/drawing/2014/main" id="{7C4197B8-FB8C-F6DA-7A0C-401668C85D9D}"/>
              </a:ext>
            </a:extLst>
          </p:cNvPr>
          <p:cNvSpPr txBox="1">
            <a:spLocks/>
          </p:cNvSpPr>
          <p:nvPr/>
        </p:nvSpPr>
        <p:spPr>
          <a:xfrm>
            <a:off x="6708833" y="1507928"/>
            <a:ext cx="5483167" cy="4696395"/>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400" b="1" dirty="0"/>
          </a:p>
          <a:p>
            <a:pPr marL="0" indent="0">
              <a:buFont typeface="Arial" panose="020B0604020202020204" pitchFamily="34" charset="0"/>
              <a:buNone/>
            </a:pPr>
            <a:r>
              <a:rPr lang="en-US" sz="2400" b="1" dirty="0"/>
              <a:t>Correction / Extend their thinking…</a:t>
            </a:r>
          </a:p>
          <a:p>
            <a:pPr marL="342900" indent="-342900">
              <a:buAutoNum type="arabicPeriod"/>
            </a:pPr>
            <a:r>
              <a:rPr lang="en-GB" sz="1600" dirty="0">
                <a:latin typeface="Century Gothic" panose="020B0502020202020204" pitchFamily="34" charset="0"/>
              </a:rPr>
              <a:t>The purpose of the campaign is to break down the primary barrier holding women back from participating in sport – the fear of judgement.</a:t>
            </a:r>
          </a:p>
          <a:p>
            <a:pPr marL="0" indent="0">
              <a:buNone/>
            </a:pPr>
            <a:endParaRPr lang="en-GB" sz="1600" dirty="0">
              <a:latin typeface="Century Gothic" panose="020B0502020202020204" pitchFamily="34" charset="0"/>
            </a:endParaRPr>
          </a:p>
          <a:p>
            <a:pPr marL="0" indent="0">
              <a:buNone/>
            </a:pPr>
            <a:r>
              <a:rPr lang="en-US" sz="1600" dirty="0">
                <a:solidFill>
                  <a:srgbClr val="0070C0"/>
                </a:solidFill>
                <a:latin typeface="Century Gothic" panose="020B0502020202020204" pitchFamily="34" charset="0"/>
              </a:rPr>
              <a:t>2. </a:t>
            </a:r>
            <a:r>
              <a:rPr lang="en-GB" sz="1600" dirty="0">
                <a:solidFill>
                  <a:srgbClr val="0070C0"/>
                </a:solidFill>
                <a:latin typeface="Century Gothic" panose="020B0502020202020204" pitchFamily="34" charset="0"/>
              </a:rPr>
              <a:t>The number of women playing sport and being active is increasing faster than the number of men.</a:t>
            </a:r>
          </a:p>
          <a:p>
            <a:pPr marL="0" indent="0">
              <a:buNone/>
            </a:pPr>
            <a:endParaRPr lang="en-GB" sz="1600" dirty="0">
              <a:latin typeface="Century Gothic" panose="020B0502020202020204" pitchFamily="34" charset="0"/>
            </a:endParaRPr>
          </a:p>
          <a:p>
            <a:pPr marL="0" indent="0">
              <a:buNone/>
            </a:pPr>
            <a:r>
              <a:rPr lang="en-GB" sz="1600" dirty="0">
                <a:latin typeface="Century Gothic" panose="020B0502020202020204" pitchFamily="34" charset="0"/>
              </a:rPr>
              <a:t>3. No – it is a simile because it makes a comparison using the word ‘like’. A metaphor compares two things saying that one IS the other.</a:t>
            </a:r>
            <a:endParaRPr lang="en-US" sz="1600" dirty="0">
              <a:latin typeface="Century Gothic" panose="020B0502020202020204" pitchFamily="34" charset="0"/>
            </a:endParaRPr>
          </a:p>
        </p:txBody>
      </p:sp>
      <p:sp>
        <p:nvSpPr>
          <p:cNvPr id="12" name="Multiplication Sign 11">
            <a:extLst>
              <a:ext uri="{FF2B5EF4-FFF2-40B4-BE49-F238E27FC236}">
                <a16:creationId xmlns:a16="http://schemas.microsoft.com/office/drawing/2014/main" id="{90A26814-8EFB-971F-8E83-0F8DEBBE2D66}"/>
              </a:ext>
            </a:extLst>
          </p:cNvPr>
          <p:cNvSpPr/>
          <p:nvPr/>
        </p:nvSpPr>
        <p:spPr>
          <a:xfrm>
            <a:off x="5417880" y="4398169"/>
            <a:ext cx="737252" cy="586744"/>
          </a:xfrm>
          <a:prstGeom prst="mathMultiply">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ick PNG, Vector, PSD, and Clipart With ...">
            <a:extLst>
              <a:ext uri="{FF2B5EF4-FFF2-40B4-BE49-F238E27FC236}">
                <a16:creationId xmlns:a16="http://schemas.microsoft.com/office/drawing/2014/main" id="{E8081155-CC15-95EA-1E82-9C0BB338FF3B}"/>
              </a:ext>
            </a:extLst>
          </p:cNvPr>
          <p:cNvPicPr>
            <a:picLocks noChangeAspect="1"/>
          </p:cNvPicPr>
          <p:nvPr/>
        </p:nvPicPr>
        <p:blipFill>
          <a:blip r:embed="rId2"/>
          <a:stretch>
            <a:fillRect/>
          </a:stretch>
        </p:blipFill>
        <p:spPr>
          <a:xfrm>
            <a:off x="5463308" y="3425913"/>
            <a:ext cx="598016" cy="586745"/>
          </a:xfrm>
          <a:prstGeom prst="rect">
            <a:avLst/>
          </a:prstGeom>
          <a:ln>
            <a:noFill/>
          </a:ln>
        </p:spPr>
      </p:pic>
      <p:pic>
        <p:nvPicPr>
          <p:cNvPr id="14" name="Picture 2" descr="This Girl Can advert">
            <a:extLst>
              <a:ext uri="{FF2B5EF4-FFF2-40B4-BE49-F238E27FC236}">
                <a16:creationId xmlns:a16="http://schemas.microsoft.com/office/drawing/2014/main" id="{AEFFF0E3-D06A-7EF9-48B0-536432F742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6774" y="4814672"/>
            <a:ext cx="1162979" cy="167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026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4314" y="1331255"/>
            <a:ext cx="3255034" cy="3473828"/>
          </a:xfrm>
          <a:ln>
            <a:noFill/>
          </a:ln>
        </p:spPr>
        <p:txBody>
          <a:bodyPr vert="horz" lIns="91440" tIns="45720" rIns="91440" bIns="45720" rtlCol="0" anchor="t">
            <a:normAutofit/>
          </a:bodyPr>
          <a:lstStyle/>
          <a:p>
            <a:pPr marL="0" indent="0">
              <a:buNone/>
            </a:pPr>
            <a:r>
              <a:rPr lang="en-US" b="1" dirty="0">
                <a:latin typeface="Century Gothic"/>
              </a:rPr>
              <a:t>You ask: </a:t>
            </a:r>
          </a:p>
          <a:p>
            <a:pPr marL="0" indent="0">
              <a:buNone/>
            </a:pPr>
            <a:endParaRPr lang="en-US" b="1">
              <a:latin typeface="Century Gothic" panose="020B0502020202020204" pitchFamily="34" charset="0"/>
            </a:endParaRPr>
          </a:p>
          <a:p>
            <a:pPr marL="0" indent="0">
              <a:buNone/>
            </a:pPr>
            <a:r>
              <a:rPr lang="en-US" sz="2400" b="1" i="1" dirty="0">
                <a:latin typeface="Century Gothic"/>
              </a:rPr>
              <a:t>What are the connotations of the </a:t>
            </a:r>
            <a:r>
              <a:rPr lang="en-US" sz="2400" b="1" i="1" err="1">
                <a:latin typeface="Century Gothic"/>
              </a:rPr>
              <a:t>colour</a:t>
            </a:r>
            <a:r>
              <a:rPr lang="en-US" sz="2400" b="1" i="1" dirty="0">
                <a:latin typeface="Century Gothic"/>
              </a:rPr>
              <a:t> red on the Vogue magazine cover?</a:t>
            </a:r>
          </a:p>
        </p:txBody>
      </p:sp>
      <p:sp>
        <p:nvSpPr>
          <p:cNvPr id="5" name="Content Placeholder 2">
            <a:extLst>
              <a:ext uri="{FF2B5EF4-FFF2-40B4-BE49-F238E27FC236}">
                <a16:creationId xmlns:a16="http://schemas.microsoft.com/office/drawing/2014/main" id="{3CE87EAA-3F92-FF17-7208-248482673AB6}"/>
              </a:ext>
            </a:extLst>
          </p:cNvPr>
          <p:cNvSpPr txBox="1">
            <a:spLocks/>
          </p:cNvSpPr>
          <p:nvPr/>
        </p:nvSpPr>
        <p:spPr>
          <a:xfrm>
            <a:off x="3843108" y="1331254"/>
            <a:ext cx="4247071" cy="5156259"/>
          </a:xfrm>
          <a:prstGeom prst="rect">
            <a:avLst/>
          </a:prstGeom>
          <a:ln>
            <a:solidFill>
              <a:srgbClr val="4472C4"/>
            </a:solid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entury Gothic" panose="020B0502020202020204" pitchFamily="34" charset="0"/>
              </a:rPr>
              <a:t>Your pupil might say: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Aptos" panose="02110004020202020204"/>
                <a:ea typeface="+mn-ea"/>
                <a:cs typeface="+mn-cs"/>
              </a:rPr>
              <a:t> </a:t>
            </a: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rPr>
              <a:t>Red suggests love and </a:t>
            </a:r>
            <a:r>
              <a:rPr lang="en-US" sz="2000">
                <a:solidFill>
                  <a:prstClr val="black"/>
                </a:solidFill>
                <a:latin typeface="Century Gothic" panose="020B0502020202020204" pitchFamily="34" charset="0"/>
              </a:rPr>
              <a:t>passion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rPr>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a:ln>
                  <a:noFill/>
                </a:ln>
                <a:solidFill>
                  <a:prstClr val="black"/>
                </a:solidFill>
                <a:effectLst/>
                <a:uLnTx/>
                <a:uFillTx/>
                <a:latin typeface="Century Gothic" panose="020B0502020202020204" pitchFamily="34" charset="0"/>
              </a:rPr>
              <a:t> Red connotes </a:t>
            </a:r>
            <a:r>
              <a:rPr lang="en-US" sz="2000">
                <a:solidFill>
                  <a:prstClr val="black"/>
                </a:solidFill>
                <a:latin typeface="Century Gothic" panose="020B0502020202020204" pitchFamily="34" charset="0"/>
              </a:rPr>
              <a:t>romance and        danger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000">
              <a:solidFill>
                <a:prstClr val="black"/>
              </a:solidFill>
              <a:latin typeface="Century Gothic" panose="020B0502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a:solidFill>
                  <a:prstClr val="black"/>
                </a:solidFill>
                <a:latin typeface="Century Gothic" panose="020B0502020202020204" pitchFamily="34" charset="0"/>
              </a:rPr>
              <a:t> The connotations of red mean that Malala was injured by the Taliban.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000">
              <a:solidFill>
                <a:prstClr val="black"/>
              </a:solidFill>
              <a:latin typeface="Century Gothic" panose="020B0502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a:solidFill>
                  <a:prstClr val="black"/>
                </a:solidFill>
                <a:latin typeface="Century Gothic" panose="020B0502020202020204" pitchFamily="34" charset="0"/>
              </a:rPr>
              <a:t> The dominance of red in the </a:t>
            </a:r>
            <a:r>
              <a:rPr lang="en-US" sz="2000" err="1">
                <a:solidFill>
                  <a:prstClr val="black"/>
                </a:solidFill>
                <a:latin typeface="Century Gothic" panose="020B0502020202020204" pitchFamily="34" charset="0"/>
              </a:rPr>
              <a:t>colour</a:t>
            </a:r>
            <a:r>
              <a:rPr lang="en-US" sz="2000">
                <a:solidFill>
                  <a:prstClr val="black"/>
                </a:solidFill>
                <a:latin typeface="Century Gothic" panose="020B0502020202020204" pitchFamily="34" charset="0"/>
              </a:rPr>
              <a:t> palette connotes that Malala is a strong and powerful survivor.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Century Gothic" panose="020B0502020202020204" pitchFamily="34" charset="0"/>
            </a:endParaRP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8363744" y="1331254"/>
            <a:ext cx="3705262" cy="4768071"/>
          </a:xfrm>
          <a:prstGeom prst="rect">
            <a:avLst/>
          </a:prstGeom>
          <a:ln>
            <a:noFill/>
          </a:ln>
        </p:spPr>
        <p:txBody>
          <a:bodyPr vert="horz" lIns="91440" tIns="45720" rIns="91440" bIns="45720" rtlCol="0" anchor="t">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entury Gothic" panose="020B0502020202020204" pitchFamily="34" charset="0"/>
              </a:rPr>
              <a:t>You might ask to help with their answer: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Aptos" panose="02110004020202020204"/>
              <a:ea typeface="+mn-ea"/>
              <a:cs typeface="+mn-cs"/>
            </a:endParaRPr>
          </a:p>
          <a:p>
            <a:pPr marL="0" indent="0">
              <a:lnSpc>
                <a:spcPct val="120000"/>
              </a:lnSpc>
              <a:buNone/>
              <a:defRPr/>
            </a:pPr>
            <a:r>
              <a:rPr lang="en-GB">
                <a:latin typeface="Century Gothic" panose="020B0502020202020204" pitchFamily="34" charset="0"/>
              </a:rPr>
              <a:t>The use of the dominant colour red in this context suggests celebration, joy, luxury, power and strength, a call to action to identify with Malala, the survivor/activist/legend.</a:t>
            </a:r>
            <a:endParaRPr lang="en-US">
              <a:latin typeface="Century Gothic" panose="020B0502020202020204" pitchFamily="34" charset="0"/>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a:ln>
                <a:noFill/>
              </a:ln>
              <a:solidFill>
                <a:prstClr val="black"/>
              </a:solidFill>
              <a:effectLst/>
              <a:uLnTx/>
              <a:uFillTx/>
              <a:latin typeface="Aptos" panose="0211000402020202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2"/>
          <a:stretch>
            <a:fillRect/>
          </a:stretch>
        </p:blipFill>
        <p:spPr>
          <a:xfrm>
            <a:off x="2398900" y="1331254"/>
            <a:ext cx="1021692" cy="1064824"/>
          </a:xfrm>
          <a:prstGeom prst="rect">
            <a:avLst/>
          </a:prstGeom>
        </p:spPr>
      </p:pic>
      <p:pic>
        <p:nvPicPr>
          <p:cNvPr id="9" name="Picture 8" descr="Tick PNG, Vector, PSD, and Clipart With ...">
            <a:extLst>
              <a:ext uri="{FF2B5EF4-FFF2-40B4-BE49-F238E27FC236}">
                <a16:creationId xmlns:a16="http://schemas.microsoft.com/office/drawing/2014/main" id="{5D1637E4-AD61-0C5C-3190-AE6AFE63FBF9}"/>
              </a:ext>
            </a:extLst>
          </p:cNvPr>
          <p:cNvPicPr>
            <a:picLocks noChangeAspect="1"/>
          </p:cNvPicPr>
          <p:nvPr/>
        </p:nvPicPr>
        <p:blipFill>
          <a:blip r:embed="rId3"/>
          <a:stretch>
            <a:fillRect/>
          </a:stretch>
        </p:blipFill>
        <p:spPr>
          <a:xfrm>
            <a:off x="7554273" y="1331254"/>
            <a:ext cx="493235" cy="483939"/>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4"/>
          <a:stretch>
            <a:fillRect/>
          </a:stretch>
        </p:blipFill>
        <p:spPr>
          <a:xfrm>
            <a:off x="11163189" y="2213813"/>
            <a:ext cx="820474" cy="506079"/>
          </a:xfrm>
          <a:prstGeom prst="rect">
            <a:avLst/>
          </a:prstGeom>
        </p:spPr>
      </p:pic>
      <p:sp>
        <p:nvSpPr>
          <p:cNvPr id="12" name="Title 1">
            <a:extLst>
              <a:ext uri="{FF2B5EF4-FFF2-40B4-BE49-F238E27FC236}">
                <a16:creationId xmlns:a16="http://schemas.microsoft.com/office/drawing/2014/main" id="{CB977338-B072-3D02-F5D1-0849169F50AF}"/>
              </a:ext>
            </a:extLst>
          </p:cNvPr>
          <p:cNvSpPr>
            <a:spLocks noGrp="1"/>
          </p:cNvSpPr>
          <p:nvPr>
            <p:ph type="title"/>
          </p:nvPr>
        </p:nvSpPr>
        <p:spPr>
          <a:xfrm>
            <a:off x="4312" y="-4335"/>
            <a:ext cx="12187486" cy="1335589"/>
          </a:xfrm>
        </p:spPr>
        <p:txBody>
          <a:bodyPr/>
          <a:lstStyle/>
          <a:p>
            <a:r>
              <a:rPr lang="en-US" sz="3200" b="1" dirty="0">
                <a:latin typeface="Century Gothic"/>
              </a:rPr>
              <a:t>     Learning Conversation: Media Studies - Magazines</a:t>
            </a:r>
          </a:p>
        </p:txBody>
      </p:sp>
      <p:pic>
        <p:nvPicPr>
          <p:cNvPr id="1026" name="Picture 2" descr="Malala Is British Vogue's July Cover Star | British Vogue">
            <a:extLst>
              <a:ext uri="{FF2B5EF4-FFF2-40B4-BE49-F238E27FC236}">
                <a16:creationId xmlns:a16="http://schemas.microsoft.com/office/drawing/2014/main" id="{3CEB25EC-B2A8-6692-5B12-2F04CAC270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782" y="4414491"/>
            <a:ext cx="1625212" cy="2437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114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81177-ABCA-DBD1-12E0-7A48933848CC}"/>
              </a:ext>
            </a:extLst>
          </p:cNvPr>
          <p:cNvSpPr>
            <a:spLocks noGrp="1"/>
          </p:cNvSpPr>
          <p:nvPr>
            <p:ph type="title"/>
          </p:nvPr>
        </p:nvSpPr>
        <p:spPr>
          <a:xfrm>
            <a:off x="4313" y="-3489"/>
            <a:ext cx="12177310" cy="1334743"/>
          </a:xfrm>
        </p:spPr>
        <p:txBody>
          <a:bodyPr/>
          <a:lstStyle/>
          <a:p>
            <a:r>
              <a:rPr lang="en-US" dirty="0">
                <a:latin typeface="Century Gothic"/>
              </a:rPr>
              <a:t>   </a:t>
            </a:r>
            <a:r>
              <a:rPr lang="en-US" sz="3200" b="1" dirty="0">
                <a:latin typeface="Century Gothic"/>
              </a:rPr>
              <a:t>Learning Conversation: Media Studies - Magazines</a:t>
            </a:r>
            <a:endParaRPr lang="en-US" sz="3200" dirty="0">
              <a:latin typeface="Century Gothic"/>
            </a:endParaRPr>
          </a:p>
          <a:p>
            <a:endParaRPr lang="en-US" dirty="0">
              <a:latin typeface="Century Gothic"/>
            </a:endParaRPr>
          </a:p>
        </p:txBody>
      </p:sp>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4314" y="1148850"/>
            <a:ext cx="3255034" cy="4016708"/>
          </a:xfrm>
          <a:ln>
            <a:noFill/>
          </a:ln>
        </p:spPr>
        <p:txBody>
          <a:bodyPr vert="horz" lIns="91440" tIns="45720" rIns="91440" bIns="45720" rtlCol="0" anchor="t">
            <a:normAutofit/>
          </a:bodyPr>
          <a:lstStyle/>
          <a:p>
            <a:pPr marL="0" indent="0">
              <a:buNone/>
            </a:pPr>
            <a:r>
              <a:rPr lang="en-US" b="1">
                <a:latin typeface="Century Gothic"/>
              </a:rPr>
              <a:t>You ask: </a:t>
            </a:r>
            <a:endParaRPr lang="en-US"/>
          </a:p>
          <a:p>
            <a:pPr marL="0" indent="0">
              <a:buNone/>
            </a:pPr>
            <a:endParaRPr lang="en-US"/>
          </a:p>
          <a:p>
            <a:pPr marL="0" indent="0">
              <a:buNone/>
            </a:pPr>
            <a:r>
              <a:rPr lang="en-US" b="1" i="1">
                <a:latin typeface="Century Gothic"/>
                <a:ea typeface="Calibri"/>
                <a:cs typeface="Calibri"/>
              </a:rPr>
              <a:t>How is Raheem Stirling represented on the front page of GQ magazine?</a:t>
            </a:r>
            <a:endParaRPr lang="en-US" b="1" i="1">
              <a:latin typeface="Century Gothic"/>
            </a:endParaRPr>
          </a:p>
        </p:txBody>
      </p:sp>
      <p:sp>
        <p:nvSpPr>
          <p:cNvPr id="5" name="Content Placeholder 2">
            <a:extLst>
              <a:ext uri="{FF2B5EF4-FFF2-40B4-BE49-F238E27FC236}">
                <a16:creationId xmlns:a16="http://schemas.microsoft.com/office/drawing/2014/main" id="{3CE87EAA-3F92-FF17-7208-248482673AB6}"/>
              </a:ext>
            </a:extLst>
          </p:cNvPr>
          <p:cNvSpPr txBox="1">
            <a:spLocks/>
          </p:cNvSpPr>
          <p:nvPr/>
        </p:nvSpPr>
        <p:spPr>
          <a:xfrm>
            <a:off x="3794186" y="1186750"/>
            <a:ext cx="4577577" cy="5300763"/>
          </a:xfrm>
          <a:prstGeom prst="rect">
            <a:avLst/>
          </a:prstGeom>
          <a:ln>
            <a:solidFill>
              <a:srgbClr val="4472C4"/>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entury Gothic"/>
              </a:rPr>
              <a:t>Your pupil might say:</a:t>
            </a:r>
            <a:endParaRPr lang="en-US" sz="2800" b="1" i="0" u="none" strike="noStrike" kern="1200" cap="none" spc="0" normalizeH="0" baseline="0" noProof="0" dirty="0">
              <a:ln>
                <a:noFill/>
              </a:ln>
              <a:solidFill>
                <a:prstClr val="black"/>
              </a:solidFill>
              <a:effectLst/>
              <a:uLnTx/>
              <a:uFillTx/>
              <a:latin typeface="Century Gothic"/>
            </a:endParaRPr>
          </a:p>
          <a:p>
            <a:pPr marL="0" indent="0">
              <a:buNone/>
              <a:defRPr/>
            </a:pPr>
            <a:endParaRPr lang="en-US" b="1">
              <a:solidFill>
                <a:prstClr val="black"/>
              </a:solidFill>
              <a:latin typeface="Century Gothic"/>
            </a:endParaRPr>
          </a:p>
          <a:p>
            <a:pPr marL="0" indent="0">
              <a:lnSpc>
                <a:spcPct val="100000"/>
              </a:lnSpc>
              <a:spcBef>
                <a:spcPts val="0"/>
              </a:spcBef>
              <a:buNone/>
              <a:defRPr/>
            </a:pPr>
            <a:r>
              <a:rPr lang="en-GB" sz="2100" dirty="0">
                <a:latin typeface="Century Gothic"/>
              </a:rPr>
              <a:t>Raheem Sterling is represented (powerfully/effectively/successfully) on the front of GQ magazine. </a:t>
            </a:r>
          </a:p>
          <a:p>
            <a:pPr marL="0" indent="0">
              <a:lnSpc>
                <a:spcPct val="100000"/>
              </a:lnSpc>
              <a:spcBef>
                <a:spcPts val="0"/>
              </a:spcBef>
              <a:buNone/>
              <a:defRPr/>
            </a:pPr>
            <a:endParaRPr lang="en-GB" sz="2100" dirty="0">
              <a:latin typeface="Century Gothic"/>
            </a:endParaRPr>
          </a:p>
          <a:p>
            <a:pPr marL="0" indent="0">
              <a:lnSpc>
                <a:spcPct val="100000"/>
              </a:lnSpc>
              <a:spcBef>
                <a:spcPts val="0"/>
              </a:spcBef>
              <a:buNone/>
              <a:defRPr/>
            </a:pPr>
            <a:r>
              <a:rPr lang="en-GB" sz="2100" dirty="0">
                <a:latin typeface="Century Gothic"/>
              </a:rPr>
              <a:t>The</a:t>
            </a:r>
            <a:r>
              <a:rPr kumimoji="0" lang="en-GB" sz="2100" i="0" u="none" strike="noStrike" kern="1200" cap="none" spc="0" normalizeH="0" baseline="0" noProof="0" dirty="0">
                <a:ln>
                  <a:noFill/>
                </a:ln>
                <a:effectLst/>
                <a:uLnTx/>
                <a:uFillTx/>
                <a:latin typeface="Century Gothic"/>
              </a:rPr>
              <a:t> </a:t>
            </a:r>
            <a:r>
              <a:rPr lang="en-GB" sz="2100" dirty="0">
                <a:latin typeface="Century Gothic"/>
              </a:rPr>
              <a:t>long, low angle shot of his body language and stance connote/suggest confidence.</a:t>
            </a:r>
            <a:endParaRPr lang="en-US" sz="2100" dirty="0">
              <a:latin typeface="Century Gothic"/>
            </a:endParaRPr>
          </a:p>
          <a:p>
            <a:pPr marL="0" indent="0">
              <a:lnSpc>
                <a:spcPct val="100000"/>
              </a:lnSpc>
              <a:spcBef>
                <a:spcPts val="0"/>
              </a:spcBef>
              <a:buNone/>
              <a:defRPr/>
            </a:pPr>
            <a:endParaRPr lang="en-GB" sz="2100" dirty="0">
              <a:latin typeface="Century Gothic"/>
            </a:endParaRPr>
          </a:p>
          <a:p>
            <a:pPr marL="0" indent="0">
              <a:lnSpc>
                <a:spcPct val="100000"/>
              </a:lnSpc>
              <a:spcBef>
                <a:spcPts val="0"/>
              </a:spcBef>
              <a:buNone/>
              <a:defRPr/>
            </a:pPr>
            <a:r>
              <a:rPr lang="en-GB" sz="2100" dirty="0">
                <a:latin typeface="Century Gothic"/>
                <a:ea typeface="Calibri"/>
                <a:cs typeface="Calibri"/>
              </a:rPr>
              <a:t>The anchorage text (Guardian Angel) links to Raheem being a respected role model for people facing racism within the football industry.</a:t>
            </a:r>
          </a:p>
          <a:p>
            <a:pPr marL="0" indent="0">
              <a:lnSpc>
                <a:spcPct val="100000"/>
              </a:lnSpc>
              <a:spcBef>
                <a:spcPts val="0"/>
              </a:spcBef>
              <a:buNone/>
              <a:defRPr/>
            </a:pPr>
            <a:endParaRPr lang="en-GB" sz="2100">
              <a:solidFill>
                <a:srgbClr val="000000"/>
              </a:solidFill>
              <a:latin typeface="Century Gothic"/>
              <a:ea typeface="Calibri"/>
              <a:cs typeface="Calibri"/>
            </a:endParaRPr>
          </a:p>
          <a:p>
            <a:pPr marL="0" indent="0">
              <a:lnSpc>
                <a:spcPct val="100000"/>
              </a:lnSpc>
              <a:spcBef>
                <a:spcPts val="0"/>
              </a:spcBef>
              <a:buNone/>
              <a:defRPr/>
            </a:pPr>
            <a:endParaRPr lang="en-GB" sz="2100" b="1">
              <a:solidFill>
                <a:srgbClr val="0070C0"/>
              </a:solidFill>
              <a:latin typeface="Century Gothic"/>
              <a:ea typeface="Calibri"/>
              <a:cs typeface="Calibri"/>
            </a:endParaRP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8376247" y="1188048"/>
            <a:ext cx="3892487" cy="5105370"/>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latin typeface="Century Gothic"/>
              </a:rPr>
              <a:t>You might ask to help with their answer:</a:t>
            </a:r>
            <a:endParaRPr lang="en-US" b="1" i="0" u="none" strike="noStrike" kern="1200" cap="none" spc="0" normalizeH="0" baseline="0" noProof="0" dirty="0">
              <a:ln>
                <a:noFill/>
              </a:ln>
              <a:solidFill>
                <a:prstClr val="black"/>
              </a:solidFill>
              <a:effectLst/>
              <a:uLnTx/>
              <a:uFillTx/>
              <a:latin typeface="Century Gothic"/>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800" b="0" i="0" u="none" strike="noStrike" kern="1200" cap="none" spc="0" normalizeH="0" baseline="0" noProof="0">
              <a:ln>
                <a:noFill/>
              </a:ln>
              <a:solidFill>
                <a:prstClr val="black"/>
              </a:solidFill>
              <a:effectLst/>
              <a:uLnTx/>
              <a:uFillTx/>
              <a:latin typeface="Century Gothic"/>
            </a:endParaRPr>
          </a:p>
          <a:p>
            <a:pPr marL="0" indent="0">
              <a:lnSpc>
                <a:spcPct val="100000"/>
              </a:lnSpc>
              <a:spcBef>
                <a:spcPts val="0"/>
              </a:spcBef>
              <a:buNone/>
              <a:defRPr/>
            </a:pPr>
            <a:r>
              <a:rPr lang="en-GB" sz="1900" dirty="0">
                <a:latin typeface="Century Gothic"/>
              </a:rPr>
              <a:t>Is religious iconography used to suggest/connote that he is a good person? How?</a:t>
            </a:r>
            <a:endParaRPr lang="en-US" sz="1900" dirty="0">
              <a:latin typeface="Century Gothic"/>
            </a:endParaRPr>
          </a:p>
          <a:p>
            <a:pPr marL="0" indent="0">
              <a:lnSpc>
                <a:spcPct val="100000"/>
              </a:lnSpc>
              <a:spcBef>
                <a:spcPts val="0"/>
              </a:spcBef>
              <a:buNone/>
              <a:defRPr/>
            </a:pPr>
            <a:endParaRPr lang="en-GB" sz="1900" dirty="0">
              <a:solidFill>
                <a:prstClr val="black"/>
              </a:solidFill>
              <a:latin typeface="Century Gothic"/>
            </a:endParaRPr>
          </a:p>
          <a:p>
            <a:pPr marL="0" indent="0">
              <a:lnSpc>
                <a:spcPct val="100000"/>
              </a:lnSpc>
              <a:spcBef>
                <a:spcPts val="0"/>
              </a:spcBef>
              <a:buNone/>
              <a:defRPr/>
            </a:pPr>
            <a:r>
              <a:rPr lang="en-GB" sz="1900" dirty="0">
                <a:solidFill>
                  <a:prstClr val="black"/>
                </a:solidFill>
                <a:latin typeface="Century Gothic"/>
              </a:rPr>
              <a:t>Does this image subvert Alvardo's theory of racial stereotypes? (exotic</a:t>
            </a:r>
            <a:endParaRPr lang="en-GB" sz="1900">
              <a:solidFill>
                <a:prstClr val="black"/>
              </a:solidFill>
              <a:latin typeface="Century Gothic"/>
              <a:ea typeface="Calibri"/>
              <a:cs typeface="Calibri"/>
            </a:endParaRPr>
          </a:p>
          <a:p>
            <a:pPr marL="0" indent="0">
              <a:lnSpc>
                <a:spcPct val="100000"/>
              </a:lnSpc>
              <a:spcBef>
                <a:spcPts val="0"/>
              </a:spcBef>
              <a:buNone/>
              <a:defRPr/>
            </a:pPr>
            <a:r>
              <a:rPr lang="en-GB" sz="1900" dirty="0">
                <a:solidFill>
                  <a:prstClr val="black"/>
                </a:solidFill>
                <a:latin typeface="Century Gothic"/>
              </a:rPr>
              <a:t>funny/pitied/dangerous)</a:t>
            </a:r>
            <a:endParaRPr lang="en-GB" sz="1900">
              <a:solidFill>
                <a:prstClr val="black"/>
              </a:solidFill>
              <a:latin typeface="Century Gothic"/>
              <a:ea typeface="Calibri"/>
              <a:cs typeface="Calibri"/>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2"/>
          <a:stretch>
            <a:fillRect/>
          </a:stretch>
        </p:blipFill>
        <p:spPr>
          <a:xfrm>
            <a:off x="2540272" y="1186462"/>
            <a:ext cx="1021692" cy="1064824"/>
          </a:xfrm>
          <a:prstGeom prst="rect">
            <a:avLst/>
          </a:prstGeom>
        </p:spPr>
      </p:pic>
      <p:pic>
        <p:nvPicPr>
          <p:cNvPr id="9" name="Picture 8" descr="Tick PNG, Vector, PSD, and Clipart With ...">
            <a:extLst>
              <a:ext uri="{FF2B5EF4-FFF2-40B4-BE49-F238E27FC236}">
                <a16:creationId xmlns:a16="http://schemas.microsoft.com/office/drawing/2014/main" id="{5D1637E4-AD61-0C5C-3190-AE6AFE63FBF9}"/>
              </a:ext>
            </a:extLst>
          </p:cNvPr>
          <p:cNvPicPr>
            <a:picLocks noChangeAspect="1"/>
          </p:cNvPicPr>
          <p:nvPr/>
        </p:nvPicPr>
        <p:blipFill>
          <a:blip r:embed="rId3"/>
          <a:stretch>
            <a:fillRect/>
          </a:stretch>
        </p:blipFill>
        <p:spPr>
          <a:xfrm>
            <a:off x="7638500" y="1183082"/>
            <a:ext cx="639655" cy="627599"/>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4"/>
          <a:stretch>
            <a:fillRect/>
          </a:stretch>
        </p:blipFill>
        <p:spPr>
          <a:xfrm>
            <a:off x="11274464" y="673010"/>
            <a:ext cx="820474" cy="506079"/>
          </a:xfrm>
          <a:prstGeom prst="rect">
            <a:avLst/>
          </a:prstGeom>
        </p:spPr>
      </p:pic>
      <p:pic>
        <p:nvPicPr>
          <p:cNvPr id="6" name="Picture 5" descr="British GQ August 2019 Cover with ...">
            <a:extLst>
              <a:ext uri="{FF2B5EF4-FFF2-40B4-BE49-F238E27FC236}">
                <a16:creationId xmlns:a16="http://schemas.microsoft.com/office/drawing/2014/main" id="{3D376E9B-E701-FB70-47E3-72B2353473E0}"/>
              </a:ext>
            </a:extLst>
          </p:cNvPr>
          <p:cNvPicPr>
            <a:picLocks noChangeAspect="1"/>
          </p:cNvPicPr>
          <p:nvPr/>
        </p:nvPicPr>
        <p:blipFill>
          <a:blip r:embed="rId5"/>
          <a:stretch>
            <a:fillRect/>
          </a:stretch>
        </p:blipFill>
        <p:spPr>
          <a:xfrm>
            <a:off x="695956" y="4293824"/>
            <a:ext cx="1876425" cy="2438400"/>
          </a:xfrm>
          <a:prstGeom prst="rect">
            <a:avLst/>
          </a:prstGeom>
        </p:spPr>
      </p:pic>
    </p:spTree>
    <p:extLst>
      <p:ext uri="{BB962C8B-B14F-4D97-AF65-F5344CB8AC3E}">
        <p14:creationId xmlns:p14="http://schemas.microsoft.com/office/powerpoint/2010/main" val="2303519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81177-ABCA-DBD1-12E0-7A48933848CC}"/>
              </a:ext>
            </a:extLst>
          </p:cNvPr>
          <p:cNvSpPr>
            <a:spLocks noGrp="1"/>
          </p:cNvSpPr>
          <p:nvPr>
            <p:ph type="title"/>
          </p:nvPr>
        </p:nvSpPr>
        <p:spPr>
          <a:xfrm>
            <a:off x="4313" y="-3489"/>
            <a:ext cx="12177310" cy="1334743"/>
          </a:xfrm>
        </p:spPr>
        <p:txBody>
          <a:bodyPr/>
          <a:lstStyle/>
          <a:p>
            <a:r>
              <a:rPr lang="en-US" b="1" dirty="0">
                <a:latin typeface="Century Gothic"/>
              </a:rPr>
              <a:t> </a:t>
            </a:r>
            <a:r>
              <a:rPr lang="en-US" sz="3600" b="1" dirty="0">
                <a:latin typeface="Century Gothic"/>
              </a:rPr>
              <a:t>Learning Conversation: Media Studies – Film Posters</a:t>
            </a:r>
          </a:p>
        </p:txBody>
      </p:sp>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4314" y="1323283"/>
            <a:ext cx="3778335" cy="2988469"/>
          </a:xfrm>
          <a:ln>
            <a:noFill/>
          </a:ln>
        </p:spPr>
        <p:txBody>
          <a:bodyPr vert="horz" lIns="91440" tIns="45720" rIns="91440" bIns="45720" rtlCol="0" anchor="t">
            <a:normAutofit fontScale="77500" lnSpcReduction="20000"/>
          </a:bodyPr>
          <a:lstStyle/>
          <a:p>
            <a:pPr marL="0" indent="0">
              <a:buNone/>
            </a:pPr>
            <a:r>
              <a:rPr lang="en-US" b="1">
                <a:latin typeface="Century Gothic"/>
              </a:rPr>
              <a:t>You ask: </a:t>
            </a:r>
          </a:p>
          <a:p>
            <a:pPr marL="0" indent="0">
              <a:buNone/>
            </a:pPr>
            <a:endParaRPr lang="en-US">
              <a:latin typeface="Century Gothic"/>
            </a:endParaRPr>
          </a:p>
          <a:p>
            <a:pPr marL="457200" indent="-457200">
              <a:lnSpc>
                <a:spcPct val="100000"/>
              </a:lnSpc>
              <a:spcBef>
                <a:spcPts val="0"/>
              </a:spcBef>
              <a:buAutoNum type="arabicPeriod"/>
            </a:pPr>
            <a:r>
              <a:rPr lang="en-GB" sz="2300">
                <a:latin typeface="Century Gothic"/>
                <a:ea typeface="Calibri"/>
                <a:cs typeface="Calibri"/>
              </a:rPr>
              <a:t>What type of shot is the dominant image in the film poster?</a:t>
            </a:r>
          </a:p>
          <a:p>
            <a:pPr marL="457200" indent="-457200">
              <a:lnSpc>
                <a:spcPct val="100000"/>
              </a:lnSpc>
              <a:spcBef>
                <a:spcPts val="0"/>
              </a:spcBef>
              <a:buAutoNum type="arabicPeriod"/>
            </a:pPr>
            <a:endParaRPr lang="en-GB" sz="2300">
              <a:latin typeface="Century Gothic"/>
              <a:ea typeface="Calibri"/>
              <a:cs typeface="Calibri"/>
            </a:endParaRPr>
          </a:p>
          <a:p>
            <a:pPr marL="457200" indent="-457200">
              <a:lnSpc>
                <a:spcPct val="100000"/>
              </a:lnSpc>
              <a:spcBef>
                <a:spcPts val="0"/>
              </a:spcBef>
              <a:buAutoNum type="arabicPeriod"/>
            </a:pPr>
            <a:r>
              <a:rPr lang="en-GB" sz="2300">
                <a:latin typeface="Century Gothic"/>
                <a:ea typeface="Calibri"/>
                <a:cs typeface="Calibri"/>
              </a:rPr>
              <a:t>Who is the protagonist? </a:t>
            </a:r>
            <a:endParaRPr lang="en-US" sz="2300">
              <a:latin typeface="Century Gothic"/>
              <a:ea typeface="Calibri"/>
              <a:cs typeface="Calibri"/>
            </a:endParaRPr>
          </a:p>
          <a:p>
            <a:pPr marL="457200" indent="-457200">
              <a:lnSpc>
                <a:spcPct val="100000"/>
              </a:lnSpc>
              <a:spcBef>
                <a:spcPts val="0"/>
              </a:spcBef>
              <a:buAutoNum type="arabicPeriod"/>
            </a:pPr>
            <a:endParaRPr lang="en-GB" sz="2300">
              <a:latin typeface="Century Gothic"/>
              <a:ea typeface="Calibri"/>
              <a:cs typeface="Calibri"/>
            </a:endParaRPr>
          </a:p>
          <a:p>
            <a:pPr marL="457200" indent="-457200">
              <a:lnSpc>
                <a:spcPct val="100000"/>
              </a:lnSpc>
              <a:spcBef>
                <a:spcPts val="0"/>
              </a:spcBef>
              <a:buAutoNum type="arabicPeriod"/>
            </a:pPr>
            <a:r>
              <a:rPr lang="en-GB" sz="2300">
                <a:latin typeface="Century Gothic"/>
                <a:ea typeface="Calibri"/>
                <a:cs typeface="Calibri"/>
              </a:rPr>
              <a:t>Who would the characters on the posters be if we consider </a:t>
            </a:r>
            <a:r>
              <a:rPr lang="en-GB" sz="2300" b="1">
                <a:latin typeface="Century Gothic"/>
                <a:ea typeface="Calibri"/>
                <a:cs typeface="Calibri"/>
              </a:rPr>
              <a:t>Propp's theory of Character Archetypes? </a:t>
            </a:r>
            <a:endParaRPr lang="en-GB" sz="2300">
              <a:latin typeface="Century Gothic"/>
              <a:ea typeface="Calibri"/>
              <a:cs typeface="Calibri"/>
            </a:endParaRPr>
          </a:p>
          <a:p>
            <a:pPr marL="0" indent="0">
              <a:buNone/>
            </a:pPr>
            <a:endParaRPr lang="en-US" sz="3400" i="1">
              <a:latin typeface="Century Gothic"/>
            </a:endParaRPr>
          </a:p>
        </p:txBody>
      </p:sp>
      <p:sp>
        <p:nvSpPr>
          <p:cNvPr id="5" name="Content Placeholder 2">
            <a:extLst>
              <a:ext uri="{FF2B5EF4-FFF2-40B4-BE49-F238E27FC236}">
                <a16:creationId xmlns:a16="http://schemas.microsoft.com/office/drawing/2014/main" id="{3CE87EAA-3F92-FF17-7208-248482673AB6}"/>
              </a:ext>
            </a:extLst>
          </p:cNvPr>
          <p:cNvSpPr txBox="1">
            <a:spLocks/>
          </p:cNvSpPr>
          <p:nvPr/>
        </p:nvSpPr>
        <p:spPr>
          <a:xfrm>
            <a:off x="3785006" y="1333642"/>
            <a:ext cx="4467407" cy="5208955"/>
          </a:xfrm>
          <a:prstGeom prst="rect">
            <a:avLst/>
          </a:prstGeom>
          <a:ln>
            <a:solidFill>
              <a:srgbClr val="4472C4"/>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b="1">
                <a:solidFill>
                  <a:prstClr val="black"/>
                </a:solidFill>
                <a:latin typeface="Century Gothic"/>
              </a:rPr>
              <a:t>Your pupil might say:</a:t>
            </a:r>
            <a:endParaRPr lang="en-US">
              <a:solidFill>
                <a:prstClr val="black"/>
              </a:solidFill>
              <a:latin typeface="Century Gothic"/>
            </a:endParaRPr>
          </a:p>
          <a:p>
            <a:pPr marL="0" indent="0">
              <a:lnSpc>
                <a:spcPct val="100000"/>
              </a:lnSpc>
              <a:spcBef>
                <a:spcPts val="0"/>
              </a:spcBef>
              <a:buNone/>
              <a:defRPr/>
            </a:pPr>
            <a:endParaRPr lang="en-GB" sz="2400">
              <a:solidFill>
                <a:prstClr val="black"/>
              </a:solidFill>
              <a:latin typeface="Century Gothic"/>
              <a:ea typeface="Calibri"/>
              <a:cs typeface="Calibri"/>
            </a:endParaRPr>
          </a:p>
          <a:p>
            <a:pPr marL="0" indent="0">
              <a:lnSpc>
                <a:spcPct val="100000"/>
              </a:lnSpc>
              <a:spcBef>
                <a:spcPts val="0"/>
              </a:spcBef>
              <a:buNone/>
              <a:defRPr/>
            </a:pPr>
            <a:r>
              <a:rPr lang="en-GB" sz="2400">
                <a:solidFill>
                  <a:prstClr val="black"/>
                </a:solidFill>
                <a:latin typeface="Century Gothic"/>
                <a:ea typeface="Calibri"/>
                <a:cs typeface="Calibri"/>
              </a:rPr>
              <a:t>The </a:t>
            </a:r>
            <a:r>
              <a:rPr lang="en-GB" sz="2400" b="1">
                <a:solidFill>
                  <a:prstClr val="black"/>
                </a:solidFill>
                <a:latin typeface="Century Gothic"/>
                <a:ea typeface="Calibri"/>
                <a:cs typeface="Calibri"/>
              </a:rPr>
              <a:t>dominant image </a:t>
            </a:r>
            <a:r>
              <a:rPr lang="en-GB" sz="2400">
                <a:solidFill>
                  <a:prstClr val="black"/>
                </a:solidFill>
                <a:latin typeface="Century Gothic"/>
                <a:ea typeface="Calibri"/>
                <a:cs typeface="Calibri"/>
              </a:rPr>
              <a:t>is a </a:t>
            </a:r>
            <a:r>
              <a:rPr lang="en-GB" sz="2400" b="1">
                <a:solidFill>
                  <a:prstClr val="black"/>
                </a:solidFill>
                <a:latin typeface="Century Gothic"/>
                <a:ea typeface="Calibri"/>
                <a:cs typeface="Calibri"/>
              </a:rPr>
              <a:t>mid-shot</a:t>
            </a:r>
            <a:r>
              <a:rPr lang="en-GB" sz="2400">
                <a:solidFill>
                  <a:prstClr val="black"/>
                </a:solidFill>
                <a:latin typeface="Century Gothic"/>
                <a:ea typeface="Calibri"/>
                <a:cs typeface="Calibri"/>
              </a:rPr>
              <a:t> of James </a:t>
            </a:r>
            <a:r>
              <a:rPr lang="en-GB" sz="2400" b="1">
                <a:solidFill>
                  <a:prstClr val="black"/>
                </a:solidFill>
                <a:latin typeface="Century Gothic"/>
                <a:ea typeface="Calibri"/>
                <a:cs typeface="Calibri"/>
              </a:rPr>
              <a:t>Bond</a:t>
            </a:r>
            <a:r>
              <a:rPr lang="en-GB" sz="2400">
                <a:solidFill>
                  <a:prstClr val="black"/>
                </a:solidFill>
                <a:latin typeface="Century Gothic"/>
                <a:ea typeface="Calibri"/>
                <a:cs typeface="Calibri"/>
              </a:rPr>
              <a:t>, </a:t>
            </a:r>
            <a:r>
              <a:rPr lang="en-GB" sz="2400" b="1">
                <a:solidFill>
                  <a:prstClr val="black"/>
                </a:solidFill>
                <a:latin typeface="Century Gothic"/>
                <a:ea typeface="Calibri"/>
                <a:cs typeface="Calibri"/>
              </a:rPr>
              <a:t>smartly dressed</a:t>
            </a:r>
            <a:r>
              <a:rPr lang="en-GB" sz="2400">
                <a:solidFill>
                  <a:prstClr val="black"/>
                </a:solidFill>
                <a:latin typeface="Century Gothic"/>
                <a:ea typeface="Calibri"/>
                <a:cs typeface="Calibri"/>
              </a:rPr>
              <a:t>. </a:t>
            </a:r>
            <a:endParaRPr lang="en-US" sz="2400">
              <a:solidFill>
                <a:prstClr val="black"/>
              </a:solidFill>
              <a:latin typeface="Century Gothic"/>
              <a:ea typeface="Calibri"/>
              <a:cs typeface="Calibri"/>
            </a:endParaRPr>
          </a:p>
          <a:p>
            <a:pPr marL="0" indent="0">
              <a:lnSpc>
                <a:spcPct val="100000"/>
              </a:lnSpc>
              <a:spcBef>
                <a:spcPts val="0"/>
              </a:spcBef>
              <a:buNone/>
              <a:defRPr/>
            </a:pPr>
            <a:endParaRPr lang="en-GB" sz="2400">
              <a:solidFill>
                <a:prstClr val="black"/>
              </a:solidFill>
              <a:latin typeface="Century Gothic"/>
              <a:ea typeface="Calibri"/>
              <a:cs typeface="Calibri"/>
            </a:endParaRPr>
          </a:p>
          <a:p>
            <a:pPr marL="0" indent="0">
              <a:lnSpc>
                <a:spcPct val="100000"/>
              </a:lnSpc>
              <a:spcBef>
                <a:spcPts val="0"/>
              </a:spcBef>
              <a:buNone/>
              <a:defRPr/>
            </a:pPr>
            <a:r>
              <a:rPr lang="en-GB" sz="2400">
                <a:solidFill>
                  <a:prstClr val="black"/>
                </a:solidFill>
                <a:latin typeface="Century Gothic"/>
                <a:ea typeface="Calibri"/>
                <a:cs typeface="Calibri"/>
              </a:rPr>
              <a:t>This suggests that he is the film’s </a:t>
            </a:r>
            <a:r>
              <a:rPr lang="en-GB" sz="2400" b="1">
                <a:solidFill>
                  <a:prstClr val="black"/>
                </a:solidFill>
                <a:latin typeface="Century Gothic"/>
                <a:ea typeface="Calibri"/>
                <a:cs typeface="Calibri"/>
              </a:rPr>
              <a:t>protagonist</a:t>
            </a:r>
            <a:r>
              <a:rPr lang="en-GB" sz="2400">
                <a:solidFill>
                  <a:prstClr val="black"/>
                </a:solidFill>
                <a:latin typeface="Century Gothic"/>
                <a:ea typeface="Calibri"/>
                <a:cs typeface="Calibri"/>
              </a:rPr>
              <a:t>. </a:t>
            </a:r>
            <a:endParaRPr lang="en-US" sz="2400">
              <a:solidFill>
                <a:prstClr val="black"/>
              </a:solidFill>
              <a:latin typeface="Century Gothic"/>
              <a:ea typeface="Calibri"/>
              <a:cs typeface="Calibri"/>
            </a:endParaRPr>
          </a:p>
          <a:p>
            <a:pPr marL="0" indent="0">
              <a:lnSpc>
                <a:spcPct val="100000"/>
              </a:lnSpc>
              <a:spcBef>
                <a:spcPts val="0"/>
              </a:spcBef>
              <a:buNone/>
              <a:defRPr/>
            </a:pPr>
            <a:endParaRPr lang="en-GB" sz="2400">
              <a:solidFill>
                <a:prstClr val="black"/>
              </a:solidFill>
              <a:latin typeface="Century Gothic"/>
              <a:ea typeface="Calibri"/>
              <a:cs typeface="Calibri"/>
            </a:endParaRPr>
          </a:p>
          <a:p>
            <a:pPr marL="0" indent="0">
              <a:lnSpc>
                <a:spcPct val="100000"/>
              </a:lnSpc>
              <a:spcBef>
                <a:spcPts val="0"/>
              </a:spcBef>
              <a:buNone/>
              <a:defRPr/>
            </a:pPr>
            <a:r>
              <a:rPr lang="en-GB" sz="2400">
                <a:solidFill>
                  <a:prstClr val="black"/>
                </a:solidFill>
                <a:latin typeface="Century Gothic"/>
                <a:ea typeface="Calibri"/>
                <a:cs typeface="Calibri"/>
              </a:rPr>
              <a:t>According to </a:t>
            </a:r>
            <a:r>
              <a:rPr lang="en-GB" sz="2400" b="1">
                <a:solidFill>
                  <a:prstClr val="black"/>
                </a:solidFill>
                <a:latin typeface="Century Gothic"/>
                <a:ea typeface="Calibri"/>
                <a:cs typeface="Calibri"/>
              </a:rPr>
              <a:t>Propp’s  theory</a:t>
            </a:r>
            <a:r>
              <a:rPr lang="en-GB" sz="2400">
                <a:solidFill>
                  <a:prstClr val="black"/>
                </a:solidFill>
                <a:latin typeface="Century Gothic"/>
                <a:ea typeface="Calibri"/>
                <a:cs typeface="Calibri"/>
              </a:rPr>
              <a:t>, he would be considered the ‘</a:t>
            </a:r>
            <a:r>
              <a:rPr lang="en-GB" sz="2400" b="1">
                <a:solidFill>
                  <a:prstClr val="black"/>
                </a:solidFill>
                <a:latin typeface="Century Gothic"/>
                <a:ea typeface="Calibri"/>
                <a:cs typeface="Calibri"/>
              </a:rPr>
              <a:t>hero</a:t>
            </a:r>
            <a:r>
              <a:rPr lang="en-GB" sz="2400">
                <a:solidFill>
                  <a:prstClr val="black"/>
                </a:solidFill>
                <a:latin typeface="Century Gothic"/>
                <a:ea typeface="Calibri"/>
                <a:cs typeface="Calibri"/>
              </a:rPr>
              <a:t>’.</a:t>
            </a:r>
            <a:endParaRPr lang="en-US">
              <a:solidFill>
                <a:prstClr val="black"/>
              </a:solidFill>
              <a:latin typeface="Century Gothic"/>
            </a:endParaRP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8376247" y="1316578"/>
            <a:ext cx="3819041" cy="4976840"/>
          </a:xfrm>
          <a:prstGeom prst="rect">
            <a:avLst/>
          </a:prstGeom>
          <a:ln>
            <a:no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entury Gothic"/>
              </a:rPr>
              <a:t>You might ask to help with their answer: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Aptos" panose="02110004020202020204"/>
              <a:ea typeface="+mn-ea"/>
              <a:cs typeface="+mn-cs"/>
            </a:endParaRPr>
          </a:p>
          <a:p>
            <a:pPr marL="0" indent="0">
              <a:lnSpc>
                <a:spcPct val="100000"/>
              </a:lnSpc>
              <a:spcBef>
                <a:spcPts val="0"/>
              </a:spcBef>
              <a:buNone/>
              <a:defRPr/>
            </a:pPr>
            <a:r>
              <a:rPr lang="en-GB" sz="2000">
                <a:solidFill>
                  <a:prstClr val="black"/>
                </a:solidFill>
                <a:latin typeface="Century Gothic"/>
                <a:ea typeface="Calibri" panose="020F0502020204030204"/>
                <a:cs typeface="Calibri" panose="020F0502020204030204"/>
              </a:rPr>
              <a:t>Dominant means – the main image.</a:t>
            </a:r>
          </a:p>
          <a:p>
            <a:pPr>
              <a:lnSpc>
                <a:spcPct val="100000"/>
              </a:lnSpc>
              <a:spcBef>
                <a:spcPts val="0"/>
              </a:spcBef>
              <a:defRPr/>
            </a:pPr>
            <a:endParaRPr lang="en-GB" sz="2000">
              <a:solidFill>
                <a:prstClr val="black"/>
              </a:solidFill>
              <a:latin typeface="Century Gothic"/>
              <a:ea typeface="Calibri" panose="020F0502020204030204"/>
              <a:cs typeface="Calibri" panose="020F0502020204030204"/>
            </a:endParaRPr>
          </a:p>
          <a:p>
            <a:pPr marL="0" indent="0">
              <a:lnSpc>
                <a:spcPct val="100000"/>
              </a:lnSpc>
              <a:spcBef>
                <a:spcPts val="0"/>
              </a:spcBef>
              <a:buNone/>
              <a:defRPr/>
            </a:pPr>
            <a:r>
              <a:rPr lang="en-GB" sz="2000">
                <a:solidFill>
                  <a:prstClr val="black"/>
                </a:solidFill>
                <a:latin typeface="Century Gothic"/>
                <a:ea typeface="Calibri" panose="020F0502020204030204"/>
                <a:cs typeface="Calibri" panose="020F0502020204030204"/>
              </a:rPr>
              <a:t>A Protagonist is the hero – an antagonist is the villain.</a:t>
            </a:r>
          </a:p>
          <a:p>
            <a:pPr>
              <a:lnSpc>
                <a:spcPct val="100000"/>
              </a:lnSpc>
              <a:spcBef>
                <a:spcPts val="0"/>
              </a:spcBef>
              <a:defRPr/>
            </a:pPr>
            <a:endParaRPr lang="en-GB" sz="2000">
              <a:solidFill>
                <a:prstClr val="black"/>
              </a:solidFill>
              <a:latin typeface="Century Gothic"/>
              <a:ea typeface="Calibri" panose="020F0502020204030204"/>
              <a:cs typeface="Calibri" panose="020F0502020204030204"/>
            </a:endParaRPr>
          </a:p>
          <a:p>
            <a:pPr marL="0" indent="0">
              <a:lnSpc>
                <a:spcPct val="100000"/>
              </a:lnSpc>
              <a:spcBef>
                <a:spcPts val="0"/>
              </a:spcBef>
              <a:buNone/>
              <a:defRPr/>
            </a:pPr>
            <a:r>
              <a:rPr lang="en-GB" sz="2000">
                <a:solidFill>
                  <a:prstClr val="black"/>
                </a:solidFill>
                <a:latin typeface="Century Gothic"/>
                <a:ea typeface="Calibri" panose="020F0502020204030204"/>
                <a:cs typeface="Calibri" panose="020F0502020204030204"/>
              </a:rPr>
              <a:t>Propp's idea is that all stories contain similar character types: The Hero/The princess/the villain/the helper etc.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2"/>
          <a:stretch>
            <a:fillRect/>
          </a:stretch>
        </p:blipFill>
        <p:spPr>
          <a:xfrm>
            <a:off x="2586175" y="1067112"/>
            <a:ext cx="682006" cy="743499"/>
          </a:xfrm>
          <a:prstGeom prst="rect">
            <a:avLst/>
          </a:prstGeom>
        </p:spPr>
      </p:pic>
      <p:pic>
        <p:nvPicPr>
          <p:cNvPr id="9" name="Picture 8" descr="Tick PNG, Vector, PSD, and Clipart With ...">
            <a:extLst>
              <a:ext uri="{FF2B5EF4-FFF2-40B4-BE49-F238E27FC236}">
                <a16:creationId xmlns:a16="http://schemas.microsoft.com/office/drawing/2014/main" id="{5D1637E4-AD61-0C5C-3190-AE6AFE63FBF9}"/>
              </a:ext>
            </a:extLst>
          </p:cNvPr>
          <p:cNvPicPr>
            <a:picLocks noChangeAspect="1"/>
          </p:cNvPicPr>
          <p:nvPr/>
        </p:nvPicPr>
        <p:blipFill>
          <a:blip r:embed="rId3"/>
          <a:stretch>
            <a:fillRect/>
          </a:stretch>
        </p:blipFill>
        <p:spPr>
          <a:xfrm>
            <a:off x="7610958" y="1091275"/>
            <a:ext cx="639655" cy="627599"/>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4"/>
          <a:stretch>
            <a:fillRect/>
          </a:stretch>
        </p:blipFill>
        <p:spPr>
          <a:xfrm>
            <a:off x="11214306" y="2066185"/>
            <a:ext cx="820474" cy="506079"/>
          </a:xfrm>
          <a:prstGeom prst="rect">
            <a:avLst/>
          </a:prstGeom>
        </p:spPr>
      </p:pic>
      <p:pic>
        <p:nvPicPr>
          <p:cNvPr id="6" name="Picture 5" descr="A poster of a movie&#10;&#10;AI-generated content may be incorrect.">
            <a:extLst>
              <a:ext uri="{FF2B5EF4-FFF2-40B4-BE49-F238E27FC236}">
                <a16:creationId xmlns:a16="http://schemas.microsoft.com/office/drawing/2014/main" id="{A028E58F-56B3-4997-BFF6-403461401D7C}"/>
              </a:ext>
            </a:extLst>
          </p:cNvPr>
          <p:cNvPicPr>
            <a:picLocks noChangeAspect="1"/>
          </p:cNvPicPr>
          <p:nvPr/>
        </p:nvPicPr>
        <p:blipFill>
          <a:blip r:embed="rId5"/>
          <a:stretch>
            <a:fillRect/>
          </a:stretch>
        </p:blipFill>
        <p:spPr>
          <a:xfrm>
            <a:off x="839060" y="4317579"/>
            <a:ext cx="1590216" cy="2445974"/>
          </a:xfrm>
          <a:prstGeom prst="rect">
            <a:avLst/>
          </a:prstGeom>
        </p:spPr>
      </p:pic>
    </p:spTree>
    <p:extLst>
      <p:ext uri="{BB962C8B-B14F-4D97-AF65-F5344CB8AC3E}">
        <p14:creationId xmlns:p14="http://schemas.microsoft.com/office/powerpoint/2010/main" val="379569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DEDE0-17AA-D992-6C63-7C2588522F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B406EB-7317-CF01-9419-AFC8FAFB5755}"/>
              </a:ext>
            </a:extLst>
          </p:cNvPr>
          <p:cNvSpPr>
            <a:spLocks noGrp="1"/>
          </p:cNvSpPr>
          <p:nvPr>
            <p:ph type="title"/>
          </p:nvPr>
        </p:nvSpPr>
        <p:spPr>
          <a:xfrm>
            <a:off x="4313" y="-3489"/>
            <a:ext cx="12158949" cy="1334743"/>
          </a:xfrm>
        </p:spPr>
        <p:txBody>
          <a:bodyPr/>
          <a:lstStyle/>
          <a:p>
            <a:r>
              <a:rPr lang="en-US" b="1" dirty="0">
                <a:latin typeface="Century Gothic"/>
              </a:rPr>
              <a:t>   </a:t>
            </a:r>
            <a:r>
              <a:rPr lang="en-US" sz="3600" b="1" dirty="0">
                <a:latin typeface="Century Gothic"/>
              </a:rPr>
              <a:t>Learning Conversation: Media Studies – Film Posters</a:t>
            </a:r>
            <a:endParaRPr lang="en-US" sz="3600" dirty="0">
              <a:latin typeface="Century Gothic"/>
            </a:endParaRPr>
          </a:p>
          <a:p>
            <a:endParaRPr lang="en-US" b="1" dirty="0">
              <a:latin typeface="Century Gothic"/>
            </a:endParaRPr>
          </a:p>
        </p:txBody>
      </p:sp>
      <p:sp>
        <p:nvSpPr>
          <p:cNvPr id="3" name="Content Placeholder 2">
            <a:extLst>
              <a:ext uri="{FF2B5EF4-FFF2-40B4-BE49-F238E27FC236}">
                <a16:creationId xmlns:a16="http://schemas.microsoft.com/office/drawing/2014/main" id="{EB9B12C8-07E1-03B0-C4A5-3A9A708ABDA8}"/>
              </a:ext>
            </a:extLst>
          </p:cNvPr>
          <p:cNvSpPr>
            <a:spLocks noGrp="1"/>
          </p:cNvSpPr>
          <p:nvPr>
            <p:ph idx="1"/>
          </p:nvPr>
        </p:nvSpPr>
        <p:spPr>
          <a:xfrm>
            <a:off x="4314" y="2060686"/>
            <a:ext cx="5641675" cy="4430153"/>
          </a:xfrm>
          <a:ln>
            <a:noFill/>
          </a:ln>
        </p:spPr>
        <p:txBody>
          <a:bodyPr vert="horz" lIns="91440" tIns="45720" rIns="91440" bIns="45720" rtlCol="0" anchor="t">
            <a:normAutofit/>
          </a:bodyPr>
          <a:lstStyle/>
          <a:p>
            <a:pPr marL="0" indent="0">
              <a:buNone/>
            </a:pPr>
            <a:r>
              <a:rPr lang="en-US" b="1">
                <a:latin typeface="Century Gothic"/>
              </a:rPr>
              <a:t>You ask: </a:t>
            </a:r>
            <a:endParaRPr lang="en-US">
              <a:latin typeface="Century Gothic"/>
              <a:ea typeface="Calibri" panose="020F0502020204030204"/>
              <a:cs typeface="Calibri" panose="020F0502020204030204"/>
            </a:endParaRPr>
          </a:p>
          <a:p>
            <a:pPr marL="457200" indent="-457200">
              <a:buAutoNum type="arabicPeriod"/>
            </a:pPr>
            <a:r>
              <a:rPr lang="en-GB" sz="2000" b="1">
                <a:latin typeface="Century Gothic"/>
                <a:ea typeface="Calibri" panose="020F0502020204030204"/>
                <a:cs typeface="Calibri" panose="020F0502020204030204"/>
              </a:rPr>
              <a:t>What was the energy crisis at this time – how might this have influenced the poster / film? </a:t>
            </a:r>
            <a:endParaRPr lang="en-US">
              <a:latin typeface="Century Gothic"/>
              <a:ea typeface="Calibri"/>
              <a:cs typeface="Calibri"/>
            </a:endParaRPr>
          </a:p>
          <a:p>
            <a:pPr marL="457200" indent="-457200">
              <a:buAutoNum type="arabicPeriod"/>
            </a:pPr>
            <a:endParaRPr lang="en-GB" sz="2000" b="1">
              <a:ea typeface="Calibri" panose="020F0502020204030204"/>
              <a:cs typeface="Calibri" panose="020F0502020204030204"/>
            </a:endParaRPr>
          </a:p>
          <a:p>
            <a:pPr marL="0" indent="0">
              <a:buNone/>
            </a:pPr>
            <a:endParaRPr lang="en-GB" sz="2000" b="1">
              <a:ea typeface="Calibri" panose="020F0502020204030204"/>
              <a:cs typeface="Calibri" panose="020F0502020204030204"/>
            </a:endParaRPr>
          </a:p>
        </p:txBody>
      </p:sp>
      <p:sp>
        <p:nvSpPr>
          <p:cNvPr id="5" name="Content Placeholder 2">
            <a:extLst>
              <a:ext uri="{FF2B5EF4-FFF2-40B4-BE49-F238E27FC236}">
                <a16:creationId xmlns:a16="http://schemas.microsoft.com/office/drawing/2014/main" id="{5CD95E48-FF84-1E38-FE86-5ACF84F26C59}"/>
              </a:ext>
            </a:extLst>
          </p:cNvPr>
          <p:cNvSpPr txBox="1">
            <a:spLocks/>
          </p:cNvSpPr>
          <p:nvPr/>
        </p:nvSpPr>
        <p:spPr>
          <a:xfrm>
            <a:off x="6108940" y="1747987"/>
            <a:ext cx="6058618" cy="4739526"/>
          </a:xfrm>
          <a:prstGeom prst="rect">
            <a:avLst/>
          </a:prstGeom>
          <a:ln>
            <a:solidFill>
              <a:srgbClr val="4472C4"/>
            </a:solid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b="1">
                <a:solidFill>
                  <a:prstClr val="black"/>
                </a:solidFill>
                <a:latin typeface="Century Gothic"/>
                <a:ea typeface="+mn-lt"/>
                <a:cs typeface="+mn-lt"/>
              </a:rPr>
              <a:t>Your pupil should say:</a:t>
            </a:r>
            <a:endParaRPr lang="en-US" sz="2000">
              <a:solidFill>
                <a:prstClr val="black"/>
              </a:solidFill>
              <a:latin typeface="Century Gothic"/>
              <a:ea typeface="+mn-lt"/>
              <a:cs typeface="+mn-lt"/>
            </a:endParaRPr>
          </a:p>
          <a:p>
            <a:pPr marL="457200" indent="-457200">
              <a:buAutoNum type="arabicPeriod"/>
              <a:defRPr/>
            </a:pPr>
            <a:endParaRPr lang="en-US" sz="2000">
              <a:solidFill>
                <a:prstClr val="black"/>
              </a:solidFill>
              <a:latin typeface="Century Gothic"/>
              <a:ea typeface="+mn-lt"/>
              <a:cs typeface="+mn-lt"/>
            </a:endParaRPr>
          </a:p>
          <a:p>
            <a:pPr marL="457200" indent="-457200">
              <a:buAutoNum type="arabicPeriod"/>
              <a:defRPr/>
            </a:pPr>
            <a:r>
              <a:rPr lang="en-US" sz="2000">
                <a:solidFill>
                  <a:prstClr val="black"/>
                </a:solidFill>
                <a:latin typeface="Century Gothic"/>
                <a:ea typeface="+mn-lt"/>
                <a:cs typeface="+mn-lt"/>
              </a:rPr>
              <a:t>One of the main themes in this Bond film was an actual world event – the 1937 global energy crisis. With the embargo on oil, countries were considering alternative power sources. This is portrayed through the iconography of the power plant and the related explosions.</a:t>
            </a:r>
            <a:endParaRPr lang="en-US">
              <a:solidFill>
                <a:prstClr val="black"/>
              </a:solidFill>
              <a:ea typeface="Calibri"/>
              <a:cs typeface="Calibri"/>
            </a:endParaRPr>
          </a:p>
          <a:p>
            <a:pPr marL="457200" indent="-457200">
              <a:buAutoNum type="arabicPeriod"/>
              <a:defRPr/>
            </a:pPr>
            <a:r>
              <a:rPr lang="en-US" sz="2000">
                <a:solidFill>
                  <a:prstClr val="black"/>
                </a:solidFill>
                <a:latin typeface="Century Gothic"/>
                <a:ea typeface="+mn-lt"/>
                <a:cs typeface="+mn-lt"/>
              </a:rPr>
              <a:t>The film is set in the middle of the 1973 energy crisis, when the oil producing Arab nations proclaimed an oil embargo causing an oil crisis. This is hinted at through the poster’s iconography of the power plant in the lower left corner and the energy beam directed at Bond.</a:t>
            </a:r>
            <a:endParaRPr lang="en-US" sz="2000">
              <a:solidFill>
                <a:prstClr val="black"/>
              </a:solidFill>
              <a:latin typeface="Century Gothic"/>
              <a:ea typeface="Calibri"/>
              <a:cs typeface="Calibri"/>
            </a:endParaRPr>
          </a:p>
        </p:txBody>
      </p:sp>
      <p:pic>
        <p:nvPicPr>
          <p:cNvPr id="8" name="Picture 7" descr="Prompt Vector Art, Icons, and Graphics ...">
            <a:extLst>
              <a:ext uri="{FF2B5EF4-FFF2-40B4-BE49-F238E27FC236}">
                <a16:creationId xmlns:a16="http://schemas.microsoft.com/office/drawing/2014/main" id="{63FA9B15-1F3F-3192-098F-530CA8FEFB60}"/>
              </a:ext>
            </a:extLst>
          </p:cNvPr>
          <p:cNvPicPr>
            <a:picLocks noChangeAspect="1"/>
          </p:cNvPicPr>
          <p:nvPr/>
        </p:nvPicPr>
        <p:blipFill>
          <a:blip r:embed="rId2"/>
          <a:stretch>
            <a:fillRect/>
          </a:stretch>
        </p:blipFill>
        <p:spPr>
          <a:xfrm>
            <a:off x="4341772" y="1303213"/>
            <a:ext cx="1021692" cy="1064824"/>
          </a:xfrm>
          <a:prstGeom prst="rect">
            <a:avLst/>
          </a:prstGeom>
        </p:spPr>
      </p:pic>
      <p:pic>
        <p:nvPicPr>
          <p:cNvPr id="9" name="Picture 8" descr="Tick PNG, Vector, PSD, and Clipart With ...">
            <a:extLst>
              <a:ext uri="{FF2B5EF4-FFF2-40B4-BE49-F238E27FC236}">
                <a16:creationId xmlns:a16="http://schemas.microsoft.com/office/drawing/2014/main" id="{2721CDB6-28B1-0140-0C59-5BE248EE093F}"/>
              </a:ext>
            </a:extLst>
          </p:cNvPr>
          <p:cNvPicPr>
            <a:picLocks noChangeAspect="1"/>
          </p:cNvPicPr>
          <p:nvPr/>
        </p:nvPicPr>
        <p:blipFill>
          <a:blip r:embed="rId3"/>
          <a:stretch>
            <a:fillRect/>
          </a:stretch>
        </p:blipFill>
        <p:spPr>
          <a:xfrm>
            <a:off x="11403308" y="1748046"/>
            <a:ext cx="762899" cy="748520"/>
          </a:xfrm>
          <a:prstGeom prst="rect">
            <a:avLst/>
          </a:prstGeom>
        </p:spPr>
      </p:pic>
      <p:pic>
        <p:nvPicPr>
          <p:cNvPr id="6" name="Picture 5" descr="The Man with the Golden Gun (1974) - IMDb">
            <a:extLst>
              <a:ext uri="{FF2B5EF4-FFF2-40B4-BE49-F238E27FC236}">
                <a16:creationId xmlns:a16="http://schemas.microsoft.com/office/drawing/2014/main" id="{4129C753-F2C2-0E51-863F-48AF0AD86418}"/>
              </a:ext>
            </a:extLst>
          </p:cNvPr>
          <p:cNvPicPr>
            <a:picLocks noChangeAspect="1"/>
          </p:cNvPicPr>
          <p:nvPr/>
        </p:nvPicPr>
        <p:blipFill>
          <a:blip r:embed="rId4"/>
          <a:stretch>
            <a:fillRect/>
          </a:stretch>
        </p:blipFill>
        <p:spPr>
          <a:xfrm>
            <a:off x="2729544" y="3250491"/>
            <a:ext cx="2115009" cy="3157137"/>
          </a:xfrm>
          <a:prstGeom prst="rect">
            <a:avLst/>
          </a:prstGeom>
        </p:spPr>
      </p:pic>
    </p:spTree>
    <p:extLst>
      <p:ext uri="{BB962C8B-B14F-4D97-AF65-F5344CB8AC3E}">
        <p14:creationId xmlns:p14="http://schemas.microsoft.com/office/powerpoint/2010/main" val="38525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214867" y="1832814"/>
            <a:ext cx="3255034" cy="3336754"/>
          </a:xfrm>
          <a:ln>
            <a:noFill/>
          </a:ln>
        </p:spPr>
        <p:txBody>
          <a:bodyPr vert="horz" lIns="91440" tIns="45720" rIns="91440" bIns="45720" rtlCol="0" anchor="t">
            <a:normAutofit/>
          </a:bodyPr>
          <a:lstStyle/>
          <a:p>
            <a:pPr marL="0" indent="0">
              <a:buNone/>
            </a:pPr>
            <a:r>
              <a:rPr lang="en-US" b="1" dirty="0">
                <a:latin typeface="Century Gothic"/>
              </a:rPr>
              <a:t>You ask: </a:t>
            </a:r>
          </a:p>
          <a:p>
            <a:pPr marL="0" indent="0">
              <a:buNone/>
            </a:pPr>
            <a:endParaRPr lang="en-US" b="1" dirty="0">
              <a:latin typeface="Century Gothic"/>
            </a:endParaRPr>
          </a:p>
          <a:p>
            <a:pPr marL="0" indent="0">
              <a:buNone/>
            </a:pPr>
            <a:r>
              <a:rPr lang="en-GB" dirty="0">
                <a:latin typeface="Century Gothic"/>
              </a:rPr>
              <a:t>Why is the 007 website important for film releases?</a:t>
            </a:r>
            <a:endParaRPr lang="en-US" sz="3600" dirty="0"/>
          </a:p>
          <a:p>
            <a:pPr marL="0" indent="0">
              <a:buNone/>
            </a:pPr>
            <a:endParaRPr lang="en-US" dirty="0">
              <a:latin typeface="Century Gothic"/>
            </a:endParaRPr>
          </a:p>
          <a:p>
            <a:pPr marL="0" indent="0">
              <a:buNone/>
            </a:pPr>
            <a:endParaRPr lang="en-US" i="1" dirty="0">
              <a:latin typeface="Century Gothic"/>
            </a:endParaRPr>
          </a:p>
        </p:txBody>
      </p:sp>
      <p:sp>
        <p:nvSpPr>
          <p:cNvPr id="5" name="Content Placeholder 2">
            <a:extLst>
              <a:ext uri="{FF2B5EF4-FFF2-40B4-BE49-F238E27FC236}">
                <a16:creationId xmlns:a16="http://schemas.microsoft.com/office/drawing/2014/main" id="{3CE87EAA-3F92-FF17-7208-248482673AB6}"/>
              </a:ext>
            </a:extLst>
          </p:cNvPr>
          <p:cNvSpPr txBox="1">
            <a:spLocks/>
          </p:cNvSpPr>
          <p:nvPr/>
        </p:nvSpPr>
        <p:spPr>
          <a:xfrm>
            <a:off x="3794187" y="1711214"/>
            <a:ext cx="3083952" cy="4776300"/>
          </a:xfrm>
          <a:prstGeom prst="rect">
            <a:avLst/>
          </a:prstGeom>
          <a:ln>
            <a:solidFill>
              <a:srgbClr val="4472C4"/>
            </a:solid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US" b="1" dirty="0">
                <a:solidFill>
                  <a:prstClr val="black"/>
                </a:solidFill>
                <a:latin typeface="Century Gothic"/>
              </a:rPr>
              <a:t>Conversation </a:t>
            </a:r>
            <a:r>
              <a:rPr lang="en-US" sz="2600" b="1" dirty="0">
                <a:solidFill>
                  <a:prstClr val="black"/>
                </a:solidFill>
                <a:latin typeface="Century Gothic"/>
              </a:rPr>
              <a:t>Prompts:</a:t>
            </a:r>
          </a:p>
          <a:p>
            <a:pPr marL="0" indent="0">
              <a:buNone/>
              <a:defRPr/>
            </a:pPr>
            <a:endParaRPr lang="en-US" sz="2600" b="1" i="0" u="none" strike="noStrike" kern="1200" cap="none" spc="0" normalizeH="0" baseline="0" noProof="0" dirty="0">
              <a:ln>
                <a:noFill/>
              </a:ln>
              <a:solidFill>
                <a:prstClr val="black"/>
              </a:solidFill>
              <a:effectLst/>
              <a:uLnTx/>
              <a:uFillTx/>
              <a:latin typeface="Century Gothic"/>
            </a:endParaRPr>
          </a:p>
          <a:p>
            <a:pPr marL="0" indent="0">
              <a:buNone/>
              <a:defRPr/>
            </a:pPr>
            <a:r>
              <a:rPr lang="en-GB" sz="2200" dirty="0">
                <a:solidFill>
                  <a:prstClr val="black"/>
                </a:solidFill>
                <a:latin typeface="Century Gothic"/>
                <a:ea typeface="Calibri"/>
                <a:cs typeface="Calibri"/>
              </a:rPr>
              <a:t>1. How does the 007website allow producers to reach audiences? </a:t>
            </a:r>
          </a:p>
          <a:p>
            <a:pPr marL="457200" indent="-457200">
              <a:buAutoNum type="arabicPeriod"/>
              <a:defRPr/>
            </a:pPr>
            <a:endParaRPr lang="en-GB" sz="2200" dirty="0">
              <a:solidFill>
                <a:prstClr val="black"/>
              </a:solidFill>
              <a:latin typeface="Century Gothic"/>
              <a:ea typeface="Calibri"/>
              <a:cs typeface="Calibri"/>
            </a:endParaRPr>
          </a:p>
          <a:p>
            <a:pPr marL="0" indent="0">
              <a:buNone/>
              <a:defRPr/>
            </a:pPr>
            <a:r>
              <a:rPr lang="en-GB" sz="2200" dirty="0">
                <a:solidFill>
                  <a:prstClr val="black"/>
                </a:solidFill>
                <a:latin typeface="Century Gothic"/>
                <a:ea typeface="Calibri"/>
                <a:cs typeface="Calibri"/>
              </a:rPr>
              <a:t>2. How does the 007  website reinforce the Bond brand?</a:t>
            </a:r>
            <a:endParaRPr lang="en-US" sz="2200" dirty="0">
              <a:solidFill>
                <a:prstClr val="black"/>
              </a:solidFill>
              <a:latin typeface="Century Gothic"/>
              <a:ea typeface="Calibri"/>
              <a:cs typeface="Calibri"/>
            </a:endParaRPr>
          </a:p>
          <a:p>
            <a:pPr marL="0" marR="0" lvl="0" indent="0" algn="l" defTabSz="914400">
              <a:lnSpc>
                <a:spcPct val="90000"/>
              </a:lnSpc>
              <a:spcBef>
                <a:spcPts val="1000"/>
              </a:spcBef>
              <a:spcAft>
                <a:spcPts val="0"/>
              </a:spcAft>
              <a:buClrTx/>
              <a:buSzTx/>
              <a:buFont typeface="Arial" panose="020B0604020202020204" pitchFamily="34" charset="0"/>
              <a:buNone/>
              <a:tabLst/>
              <a:defRPr/>
            </a:pPr>
            <a:endParaRPr lang="en-US" sz="2800" b="0" i="0" u="none" strike="noStrike" kern="1200" cap="none" spc="0" normalizeH="0" baseline="0" noProof="0" dirty="0">
              <a:ln>
                <a:noFill/>
              </a:ln>
              <a:solidFill>
                <a:prstClr val="black"/>
              </a:solidFill>
              <a:effectLst/>
              <a:uLnTx/>
              <a:uFillTx/>
              <a:latin typeface="Aptos" panose="02110004020202020204"/>
            </a:endParaRPr>
          </a:p>
          <a:p>
            <a:pPr marL="0" marR="0" lvl="0" indent="0" algn="l" defTabSz="914400" rtl="0" eaLnBrk="1" fontAlgn="auto" latinLnBrk="0" hangingPunct="1">
              <a:lnSpc>
                <a:spcPct val="90000"/>
              </a:lnSpc>
              <a:spcBef>
                <a:spcPts val="1000"/>
              </a:spcBef>
              <a:spcAft>
                <a:spcPts val="0"/>
              </a:spcAft>
              <a:buClrTx/>
              <a:buSzTx/>
              <a:buNone/>
              <a:tabLst/>
              <a:defRPr/>
            </a:pPr>
            <a:r>
              <a:rPr lang="en-US" dirty="0">
                <a:solidFill>
                  <a:srgbClr val="0070C0"/>
                </a:solidFill>
                <a:latin typeface="Aptos" panose="02110004020202020204"/>
              </a:rPr>
              <a:t> </a:t>
            </a:r>
            <a:endParaRPr lang="en-US" sz="2800" b="0" i="0" u="none" strike="noStrike" kern="1200" cap="none" spc="0" normalizeH="0" baseline="0" noProof="0" dirty="0">
              <a:ln>
                <a:noFill/>
              </a:ln>
              <a:solidFill>
                <a:srgbClr val="0070C0"/>
              </a:solidFill>
              <a:effectLst/>
              <a:uLnTx/>
              <a:uFillTx/>
              <a:latin typeface="Aptos" panose="02110004020202020204"/>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7019581" y="1913325"/>
            <a:ext cx="5007560" cy="4380093"/>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entury Gothic"/>
              </a:rPr>
              <a:t>Your pupil might say:</a:t>
            </a:r>
            <a:endParaRPr lang="en-US" sz="2800" b="1" i="0" u="none" strike="noStrike" kern="1200" cap="none" spc="0" normalizeH="0" baseline="0" noProof="0" dirty="0">
              <a:ln>
                <a:noFill/>
              </a:ln>
              <a:solidFill>
                <a:prstClr val="black"/>
              </a:solidFill>
              <a:effectLst/>
              <a:uLnTx/>
              <a:uFillTx/>
              <a:latin typeface="Century Gothic"/>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800" b="0" i="0" u="none" strike="noStrike" kern="1200" cap="none" spc="0" normalizeH="0" baseline="0" noProof="0" dirty="0">
              <a:ln>
                <a:noFill/>
              </a:ln>
              <a:solidFill>
                <a:prstClr val="black"/>
              </a:solidFill>
              <a:effectLst/>
              <a:uLnTx/>
              <a:uFillTx/>
              <a:latin typeface="Century Gothic"/>
            </a:endParaRPr>
          </a:p>
          <a:p>
            <a:pPr marL="457200" indent="-457200">
              <a:buAutoNum type="arabicPeriod"/>
              <a:defRPr/>
            </a:pPr>
            <a:r>
              <a:rPr lang="en-GB" sz="2200" dirty="0">
                <a:solidFill>
                  <a:prstClr val="black"/>
                </a:solidFill>
                <a:latin typeface="Century Gothic"/>
                <a:ea typeface="Calibri"/>
                <a:cs typeface="Calibri"/>
              </a:rPr>
              <a:t>The 007 website allows the producers to reach the audience on a single platform.</a:t>
            </a:r>
            <a:r>
              <a:rPr lang="en-US" sz="2200" dirty="0">
                <a:solidFill>
                  <a:prstClr val="black"/>
                </a:solidFill>
                <a:latin typeface="Century Gothic"/>
                <a:ea typeface="Calibri"/>
                <a:cs typeface="Calibri"/>
              </a:rPr>
              <a:t> </a:t>
            </a:r>
          </a:p>
          <a:p>
            <a:pPr marL="0" indent="0">
              <a:buNone/>
              <a:defRPr/>
            </a:pPr>
            <a:endParaRPr lang="en-GB" sz="2200" dirty="0">
              <a:solidFill>
                <a:prstClr val="black"/>
              </a:solidFill>
              <a:latin typeface="Century Gothic"/>
              <a:ea typeface="Calibri"/>
              <a:cs typeface="Calibri"/>
            </a:endParaRPr>
          </a:p>
          <a:p>
            <a:pPr marL="0" indent="0">
              <a:buNone/>
              <a:defRPr/>
            </a:pPr>
            <a:r>
              <a:rPr lang="en-GB" sz="2200" dirty="0">
                <a:solidFill>
                  <a:prstClr val="black"/>
                </a:solidFill>
                <a:latin typeface="Century Gothic"/>
                <a:ea typeface="Calibri"/>
                <a:cs typeface="Calibri"/>
              </a:rPr>
              <a:t>2. The website reinforces the Bond brand through digital convergence + synergy to reach global audiences.</a:t>
            </a:r>
          </a:p>
          <a:p>
            <a:pPr marL="457200" indent="-457200">
              <a:buAutoNum type="arabicPeriod"/>
              <a:defRPr/>
            </a:pPr>
            <a:endParaRPr lang="en-GB" dirty="0">
              <a:solidFill>
                <a:prstClr val="black"/>
              </a:solidFill>
              <a:latin typeface="Calibri"/>
              <a:ea typeface="Calibri"/>
              <a:cs typeface="Calibri"/>
            </a:endParaRPr>
          </a:p>
          <a:p>
            <a:pPr>
              <a:buFont typeface="Arial"/>
              <a:buChar char="•"/>
              <a:defRPr/>
            </a:pPr>
            <a:endParaRPr lang="en-GB" sz="2200" dirty="0">
              <a:solidFill>
                <a:prstClr val="black"/>
              </a:solidFill>
              <a:latin typeface="Century Gothic"/>
              <a:ea typeface="Calibri"/>
              <a:cs typeface="Calibri"/>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2"/>
          <a:stretch>
            <a:fillRect/>
          </a:stretch>
        </p:blipFill>
        <p:spPr>
          <a:xfrm>
            <a:off x="2684990" y="1711213"/>
            <a:ext cx="1021692" cy="1064824"/>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3"/>
          <a:stretch>
            <a:fillRect/>
          </a:stretch>
        </p:blipFill>
        <p:spPr>
          <a:xfrm>
            <a:off x="6199107" y="1470306"/>
            <a:ext cx="820474" cy="506079"/>
          </a:xfrm>
          <a:prstGeom prst="rect">
            <a:avLst/>
          </a:prstGeom>
        </p:spPr>
      </p:pic>
      <p:sp>
        <p:nvSpPr>
          <p:cNvPr id="11" name="Title 1">
            <a:extLst>
              <a:ext uri="{FF2B5EF4-FFF2-40B4-BE49-F238E27FC236}">
                <a16:creationId xmlns:a16="http://schemas.microsoft.com/office/drawing/2014/main" id="{A3423CC5-3995-8390-83EE-3783E6BD189F}"/>
              </a:ext>
            </a:extLst>
          </p:cNvPr>
          <p:cNvSpPr txBox="1">
            <a:spLocks/>
          </p:cNvSpPr>
          <p:nvPr/>
        </p:nvSpPr>
        <p:spPr>
          <a:xfrm>
            <a:off x="4313" y="-3489"/>
            <a:ext cx="12158949" cy="13347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b="1" dirty="0">
                <a:latin typeface="Century Gothic"/>
              </a:rPr>
              <a:t>Learning Conversation: Media Studies – Film Posters + Websites</a:t>
            </a:r>
            <a:endParaRPr lang="en-US" sz="3000">
              <a:latin typeface="Century Gothic"/>
            </a:endParaRPr>
          </a:p>
        </p:txBody>
      </p:sp>
      <p:pic>
        <p:nvPicPr>
          <p:cNvPr id="14" name="Picture 13" descr="A screenshot of a movie&#10;&#10;AI-generated content may be incorrect.">
            <a:extLst>
              <a:ext uri="{FF2B5EF4-FFF2-40B4-BE49-F238E27FC236}">
                <a16:creationId xmlns:a16="http://schemas.microsoft.com/office/drawing/2014/main" id="{576E0B68-0B29-23D7-6BA5-738E79E981F9}"/>
              </a:ext>
            </a:extLst>
          </p:cNvPr>
          <p:cNvPicPr>
            <a:picLocks noChangeAspect="1"/>
          </p:cNvPicPr>
          <p:nvPr/>
        </p:nvPicPr>
        <p:blipFill>
          <a:blip r:embed="rId4"/>
          <a:stretch>
            <a:fillRect/>
          </a:stretch>
        </p:blipFill>
        <p:spPr>
          <a:xfrm>
            <a:off x="164859" y="4743443"/>
            <a:ext cx="3354303" cy="1855370"/>
          </a:xfrm>
          <a:prstGeom prst="rect">
            <a:avLst/>
          </a:prstGeom>
        </p:spPr>
      </p:pic>
    </p:spTree>
    <p:extLst>
      <p:ext uri="{BB962C8B-B14F-4D97-AF65-F5344CB8AC3E}">
        <p14:creationId xmlns:p14="http://schemas.microsoft.com/office/powerpoint/2010/main" val="42111035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DEDE0-17AA-D992-6C63-7C2588522F1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9B12C8-07E1-03B0-C4A5-3A9A708ABDA8}"/>
              </a:ext>
            </a:extLst>
          </p:cNvPr>
          <p:cNvSpPr>
            <a:spLocks noGrp="1"/>
          </p:cNvSpPr>
          <p:nvPr>
            <p:ph idx="1"/>
          </p:nvPr>
        </p:nvSpPr>
        <p:spPr>
          <a:xfrm>
            <a:off x="4314" y="1739361"/>
            <a:ext cx="6671621" cy="4696395"/>
          </a:xfrm>
          <a:ln>
            <a:noFill/>
          </a:ln>
        </p:spPr>
        <p:txBody>
          <a:bodyPr vert="horz" lIns="91440" tIns="45720" rIns="91440" bIns="45720" rtlCol="0" anchor="t">
            <a:normAutofit/>
          </a:bodyPr>
          <a:lstStyle/>
          <a:p>
            <a:pPr marL="0" indent="0">
              <a:buNone/>
            </a:pPr>
            <a:r>
              <a:rPr lang="en-US" b="1" dirty="0"/>
              <a:t>You ask: </a:t>
            </a:r>
          </a:p>
          <a:p>
            <a:pPr marL="0" indent="0">
              <a:buNone/>
            </a:pPr>
            <a:endParaRPr lang="en-US" b="1" dirty="0">
              <a:solidFill>
                <a:srgbClr val="000000"/>
              </a:solidFill>
              <a:latin typeface="Calibri"/>
              <a:ea typeface="Calibri"/>
              <a:cs typeface="Calibri"/>
            </a:endParaRPr>
          </a:p>
          <a:p>
            <a:pPr>
              <a:buFont typeface="Arial"/>
              <a:buChar char="•"/>
            </a:pPr>
            <a:r>
              <a:rPr lang="en-GB" sz="1800" b="1" dirty="0">
                <a:solidFill>
                  <a:srgbClr val="242424"/>
                </a:solidFill>
                <a:latin typeface="Century Gothic"/>
                <a:ea typeface="Calibri"/>
                <a:cs typeface="Calibri"/>
              </a:rPr>
              <a:t>List at three ways </a:t>
            </a:r>
            <a:r>
              <a:rPr lang="en-GB" sz="1800" b="1" i="1" dirty="0">
                <a:solidFill>
                  <a:srgbClr val="242424"/>
                </a:solidFill>
                <a:latin typeface="Century Gothic"/>
                <a:ea typeface="Calibri"/>
                <a:cs typeface="Calibri"/>
              </a:rPr>
              <a:t>The Archers </a:t>
            </a:r>
            <a:r>
              <a:rPr lang="en-GB" sz="1800" b="1" dirty="0">
                <a:solidFill>
                  <a:srgbClr val="242424"/>
                </a:solidFill>
                <a:latin typeface="Century Gothic"/>
                <a:ea typeface="Calibri"/>
                <a:cs typeface="Calibri"/>
              </a:rPr>
              <a:t>uses digital convergence to reach its audience</a:t>
            </a:r>
            <a:endParaRPr lang="en-US" sz="1800" b="1">
              <a:solidFill>
                <a:srgbClr val="242424"/>
              </a:solidFill>
              <a:latin typeface="Century Gothic"/>
              <a:ea typeface="Calibri"/>
              <a:cs typeface="Calibri"/>
            </a:endParaRPr>
          </a:p>
          <a:p>
            <a:pPr>
              <a:buFont typeface="Arial"/>
              <a:buChar char="•"/>
            </a:pPr>
            <a:r>
              <a:rPr lang="en-GB" sz="1800" b="1" dirty="0">
                <a:solidFill>
                  <a:srgbClr val="242424"/>
                </a:solidFill>
                <a:latin typeface="Century Gothic"/>
                <a:ea typeface="Calibri"/>
                <a:cs typeface="Calibri"/>
              </a:rPr>
              <a:t>Describe some of the issues that are contained in the storylines and explain how audiences might relate to them.</a:t>
            </a:r>
          </a:p>
          <a:p>
            <a:pPr marL="0" indent="0">
              <a:buNone/>
            </a:pPr>
            <a:endParaRPr lang="en-GB" sz="1600" dirty="0">
              <a:solidFill>
                <a:srgbClr val="242424"/>
              </a:solidFill>
              <a:latin typeface="Century Gothic"/>
              <a:ea typeface="Calibri"/>
              <a:cs typeface="Calibri"/>
            </a:endParaRPr>
          </a:p>
          <a:p>
            <a:pPr marL="0" indent="0">
              <a:buNone/>
            </a:pPr>
            <a:endParaRPr lang="en-GB" sz="1600" dirty="0">
              <a:solidFill>
                <a:srgbClr val="242424"/>
              </a:solidFill>
              <a:latin typeface="Century Gothic"/>
              <a:ea typeface="Calibri"/>
              <a:cs typeface="Calibri"/>
            </a:endParaRPr>
          </a:p>
          <a:p>
            <a:pPr marL="0" indent="0">
              <a:buNone/>
            </a:pPr>
            <a:endParaRPr lang="en-US" b="1" dirty="0">
              <a:ea typeface="Calibri"/>
              <a:cs typeface="Calibri"/>
            </a:endParaRPr>
          </a:p>
        </p:txBody>
      </p:sp>
      <p:sp>
        <p:nvSpPr>
          <p:cNvPr id="5" name="Content Placeholder 2">
            <a:extLst>
              <a:ext uri="{FF2B5EF4-FFF2-40B4-BE49-F238E27FC236}">
                <a16:creationId xmlns:a16="http://schemas.microsoft.com/office/drawing/2014/main" id="{5CD95E48-FF84-1E38-FE86-5ACF84F26C59}"/>
              </a:ext>
            </a:extLst>
          </p:cNvPr>
          <p:cNvSpPr txBox="1">
            <a:spLocks/>
          </p:cNvSpPr>
          <p:nvPr/>
        </p:nvSpPr>
        <p:spPr>
          <a:xfrm>
            <a:off x="7218948" y="1747987"/>
            <a:ext cx="4948609" cy="4739526"/>
          </a:xfrm>
          <a:prstGeom prst="rect">
            <a:avLst/>
          </a:prstGeom>
          <a:ln>
            <a:solidFill>
              <a:srgbClr val="4472C4"/>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Aptos" panose="02110004020202020204"/>
                <a:ea typeface="+mn-ea"/>
                <a:cs typeface="+mn-cs"/>
              </a:rPr>
              <a:t>Your pupil should say:</a:t>
            </a:r>
          </a:p>
          <a:p>
            <a:pPr marL="0" marR="0" lvl="0" indent="0" algn="l" defTabSz="914400">
              <a:lnSpc>
                <a:spcPct val="90000"/>
              </a:lnSpc>
              <a:spcBef>
                <a:spcPts val="1000"/>
              </a:spcBef>
              <a:spcAft>
                <a:spcPts val="0"/>
              </a:spcAft>
              <a:buClrTx/>
              <a:buSzTx/>
              <a:buFont typeface="Arial" panose="020B0604020202020204" pitchFamily="34" charset="0"/>
              <a:buNone/>
              <a:tabLst/>
              <a:defRPr/>
            </a:pPr>
            <a:endParaRPr lang="en-US" sz="2800" b="1" i="0" u="none" strike="noStrike" kern="1200" cap="none" spc="0" normalizeH="0" baseline="0" noProof="0" dirty="0">
              <a:ln>
                <a:noFill/>
              </a:ln>
              <a:solidFill>
                <a:prstClr val="black"/>
              </a:solidFill>
              <a:effectLst/>
              <a:uLnTx/>
              <a:uFillTx/>
              <a:latin typeface="Aptos" panose="02110004020202020204"/>
            </a:endParaRPr>
          </a:p>
          <a:p>
            <a:pPr marL="0" indent="0">
              <a:buNone/>
              <a:defRPr/>
            </a:pPr>
            <a:r>
              <a:rPr lang="en-US" sz="2000" dirty="0">
                <a:solidFill>
                  <a:prstClr val="black"/>
                </a:solidFill>
                <a:latin typeface="Century Gothic"/>
              </a:rPr>
              <a:t> - website, Facebook, Instagram</a:t>
            </a:r>
            <a:endParaRPr lang="en-US" dirty="0">
              <a:solidFill>
                <a:prstClr val="black"/>
              </a:solidFill>
              <a:latin typeface="Century Gothic"/>
            </a:endParaRPr>
          </a:p>
          <a:p>
            <a:pPr marL="0" indent="0">
              <a:buNone/>
              <a:defRPr/>
            </a:pPr>
            <a:r>
              <a:rPr lang="en-US" sz="2000" dirty="0">
                <a:solidFill>
                  <a:prstClr val="black"/>
                </a:solidFill>
                <a:latin typeface="Century Gothic"/>
              </a:rPr>
              <a:t> - agricultural issues within the farming community, family relationships, domestic abuse, alcohol addiction and more.</a:t>
            </a:r>
          </a:p>
          <a:p>
            <a:pPr marL="0" indent="0">
              <a:buNone/>
              <a:defRPr/>
            </a:pPr>
            <a:r>
              <a:rPr lang="en-US" sz="2000" dirty="0">
                <a:solidFill>
                  <a:prstClr val="black"/>
                </a:solidFill>
                <a:latin typeface="Century Gothic"/>
              </a:rPr>
              <a:t>Audiences might </a:t>
            </a:r>
            <a:r>
              <a:rPr lang="en-US" sz="2000" dirty="0" err="1">
                <a:solidFill>
                  <a:prstClr val="black"/>
                </a:solidFill>
                <a:latin typeface="Century Gothic"/>
              </a:rPr>
              <a:t>recognise</a:t>
            </a:r>
            <a:r>
              <a:rPr lang="en-US" sz="2000" dirty="0">
                <a:solidFill>
                  <a:prstClr val="black"/>
                </a:solidFill>
                <a:latin typeface="Century Gothic"/>
              </a:rPr>
              <a:t> and relate to these issues in their own lives and be educated about how to resolve them.</a:t>
            </a:r>
            <a:endParaRPr lang="en-US">
              <a:solidFill>
                <a:prstClr val="black"/>
              </a:solidFill>
            </a:endParaRPr>
          </a:p>
        </p:txBody>
      </p:sp>
      <p:pic>
        <p:nvPicPr>
          <p:cNvPr id="8" name="Picture 7" descr="Prompt Vector Art, Icons, and Graphics ...">
            <a:extLst>
              <a:ext uri="{FF2B5EF4-FFF2-40B4-BE49-F238E27FC236}">
                <a16:creationId xmlns:a16="http://schemas.microsoft.com/office/drawing/2014/main" id="{63FA9B15-1F3F-3192-098F-530CA8FEFB60}"/>
              </a:ext>
            </a:extLst>
          </p:cNvPr>
          <p:cNvPicPr>
            <a:picLocks noChangeAspect="1"/>
          </p:cNvPicPr>
          <p:nvPr/>
        </p:nvPicPr>
        <p:blipFill>
          <a:blip r:embed="rId2"/>
          <a:stretch>
            <a:fillRect/>
          </a:stretch>
        </p:blipFill>
        <p:spPr>
          <a:xfrm>
            <a:off x="5811561" y="1622289"/>
            <a:ext cx="1021692" cy="1064824"/>
          </a:xfrm>
          <a:prstGeom prst="rect">
            <a:avLst/>
          </a:prstGeom>
        </p:spPr>
      </p:pic>
      <p:pic>
        <p:nvPicPr>
          <p:cNvPr id="9" name="Picture 8" descr="Tick PNG, Vector, PSD, and Clipart With ...">
            <a:extLst>
              <a:ext uri="{FF2B5EF4-FFF2-40B4-BE49-F238E27FC236}">
                <a16:creationId xmlns:a16="http://schemas.microsoft.com/office/drawing/2014/main" id="{2721CDB6-28B1-0140-0C59-5BE248EE093F}"/>
              </a:ext>
            </a:extLst>
          </p:cNvPr>
          <p:cNvPicPr>
            <a:picLocks noChangeAspect="1"/>
          </p:cNvPicPr>
          <p:nvPr/>
        </p:nvPicPr>
        <p:blipFill>
          <a:blip r:embed="rId3"/>
          <a:stretch>
            <a:fillRect/>
          </a:stretch>
        </p:blipFill>
        <p:spPr>
          <a:xfrm>
            <a:off x="11182487" y="1779695"/>
            <a:ext cx="762899" cy="748520"/>
          </a:xfrm>
          <a:prstGeom prst="rect">
            <a:avLst/>
          </a:prstGeom>
        </p:spPr>
      </p:pic>
      <p:sp>
        <p:nvSpPr>
          <p:cNvPr id="11" name="Title 1">
            <a:extLst>
              <a:ext uri="{FF2B5EF4-FFF2-40B4-BE49-F238E27FC236}">
                <a16:creationId xmlns:a16="http://schemas.microsoft.com/office/drawing/2014/main" id="{B62288DB-8394-9FC1-777D-6D850CE542A8}"/>
              </a:ext>
            </a:extLst>
          </p:cNvPr>
          <p:cNvSpPr>
            <a:spLocks noGrp="1"/>
          </p:cNvSpPr>
          <p:nvPr>
            <p:ph type="title"/>
          </p:nvPr>
        </p:nvSpPr>
        <p:spPr>
          <a:xfrm>
            <a:off x="4313" y="-3489"/>
            <a:ext cx="12158949" cy="1334743"/>
          </a:xfrm>
        </p:spPr>
        <p:txBody>
          <a:bodyPr/>
          <a:lstStyle/>
          <a:p>
            <a:r>
              <a:rPr lang="en-US" sz="4000" b="1" dirty="0">
                <a:latin typeface="Century Gothic"/>
              </a:rPr>
              <a:t>Learning Conversation: Media Studies - Radio</a:t>
            </a:r>
            <a:endParaRPr lang="en-US" sz="4000" dirty="0"/>
          </a:p>
        </p:txBody>
      </p:sp>
      <p:pic>
        <p:nvPicPr>
          <p:cNvPr id="12" name="Picture 11" descr="The Archers Soap Opera - YouTube">
            <a:extLst>
              <a:ext uri="{FF2B5EF4-FFF2-40B4-BE49-F238E27FC236}">
                <a16:creationId xmlns:a16="http://schemas.microsoft.com/office/drawing/2014/main" id="{194300E7-59C6-E5B2-1CD2-D05CD34DE94E}"/>
              </a:ext>
            </a:extLst>
          </p:cNvPr>
          <p:cNvPicPr>
            <a:picLocks noChangeAspect="1"/>
          </p:cNvPicPr>
          <p:nvPr/>
        </p:nvPicPr>
        <p:blipFill>
          <a:blip r:embed="rId4"/>
          <a:stretch>
            <a:fillRect/>
          </a:stretch>
        </p:blipFill>
        <p:spPr>
          <a:xfrm>
            <a:off x="1914776" y="4303295"/>
            <a:ext cx="2847975" cy="1600200"/>
          </a:xfrm>
          <a:prstGeom prst="rect">
            <a:avLst/>
          </a:prstGeom>
        </p:spPr>
      </p:pic>
    </p:spTree>
    <p:extLst>
      <p:ext uri="{BB962C8B-B14F-4D97-AF65-F5344CB8AC3E}">
        <p14:creationId xmlns:p14="http://schemas.microsoft.com/office/powerpoint/2010/main" val="1601278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03A3C4-7ED5-C049-3DC1-01A12FF9D859}"/>
              </a:ext>
            </a:extLst>
          </p:cNvPr>
          <p:cNvSpPr>
            <a:spLocks noGrp="1"/>
          </p:cNvSpPr>
          <p:nvPr>
            <p:ph idx="1"/>
          </p:nvPr>
        </p:nvSpPr>
        <p:spPr>
          <a:xfrm>
            <a:off x="4314" y="1598705"/>
            <a:ext cx="3255034" cy="4497295"/>
          </a:xfrm>
          <a:ln>
            <a:noFill/>
          </a:ln>
        </p:spPr>
        <p:txBody>
          <a:bodyPr vert="horz" lIns="91440" tIns="45720" rIns="91440" bIns="45720" rtlCol="0" anchor="t">
            <a:normAutofit/>
          </a:bodyPr>
          <a:lstStyle/>
          <a:p>
            <a:pPr marL="0" indent="0">
              <a:buNone/>
            </a:pPr>
            <a:r>
              <a:rPr lang="en-US" b="1" dirty="0">
                <a:latin typeface="Century Gothic"/>
              </a:rPr>
              <a:t>You ask:</a:t>
            </a:r>
            <a:endParaRPr lang="en-US" dirty="0"/>
          </a:p>
          <a:p>
            <a:pPr marL="0" indent="0">
              <a:buNone/>
            </a:pPr>
            <a:endParaRPr lang="en-US" sz="2400" dirty="0">
              <a:latin typeface="Century Gothic"/>
              <a:ea typeface="Calibri"/>
              <a:cs typeface="Calibri"/>
            </a:endParaRPr>
          </a:p>
          <a:p>
            <a:pPr marL="0" indent="0">
              <a:buNone/>
            </a:pPr>
            <a:r>
              <a:rPr lang="en-US" sz="2400" dirty="0">
                <a:latin typeface="Century Gothic"/>
                <a:ea typeface="Calibri"/>
                <a:cs typeface="Calibri"/>
              </a:rPr>
              <a:t>How do newspapers use media language to create meaning? </a:t>
            </a:r>
            <a:endParaRPr lang="en-US" sz="2400" dirty="0">
              <a:latin typeface="Century Gothic"/>
            </a:endParaRPr>
          </a:p>
          <a:p>
            <a:pPr marL="0" indent="0">
              <a:buNone/>
            </a:pPr>
            <a:r>
              <a:rPr lang="en-US" i="1" dirty="0"/>
              <a:t> </a:t>
            </a:r>
            <a:endParaRPr lang="en-US" dirty="0">
              <a:ea typeface="Calibri" panose="020F0502020204030204"/>
              <a:cs typeface="Calibri" panose="020F0502020204030204"/>
            </a:endParaRPr>
          </a:p>
        </p:txBody>
      </p:sp>
      <p:sp>
        <p:nvSpPr>
          <p:cNvPr id="5" name="Content Placeholder 2">
            <a:extLst>
              <a:ext uri="{FF2B5EF4-FFF2-40B4-BE49-F238E27FC236}">
                <a16:creationId xmlns:a16="http://schemas.microsoft.com/office/drawing/2014/main" id="{3CE87EAA-3F92-FF17-7208-248482673AB6}"/>
              </a:ext>
            </a:extLst>
          </p:cNvPr>
          <p:cNvSpPr txBox="1">
            <a:spLocks/>
          </p:cNvSpPr>
          <p:nvPr/>
        </p:nvSpPr>
        <p:spPr>
          <a:xfrm>
            <a:off x="3682216" y="1597446"/>
            <a:ext cx="4247071" cy="5264042"/>
          </a:xfrm>
          <a:prstGeom prst="rect">
            <a:avLst/>
          </a:prstGeom>
          <a:ln>
            <a:solidFill>
              <a:srgbClr val="4472C4"/>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latin typeface="Century Gothic"/>
              </a:rPr>
              <a:t>Your pupil might say:</a:t>
            </a:r>
            <a:endParaRPr lang="en-US" b="1" i="0" u="none" strike="noStrike" kern="1200" cap="none" spc="0" normalizeH="0" baseline="0" noProof="0" dirty="0">
              <a:ln>
                <a:noFill/>
              </a:ln>
              <a:solidFill>
                <a:prstClr val="black"/>
              </a:solidFill>
              <a:effectLst/>
              <a:uLnTx/>
              <a:uFillTx/>
              <a:latin typeface="Century Gothic"/>
            </a:endParaRPr>
          </a:p>
          <a:p>
            <a:pPr marL="0" indent="0">
              <a:buNone/>
              <a:defRPr/>
            </a:pPr>
            <a:endParaRPr lang="en-US" sz="1600" b="1" dirty="0">
              <a:solidFill>
                <a:prstClr val="black"/>
              </a:solidFill>
              <a:latin typeface="Century Gothic"/>
            </a:endParaRPr>
          </a:p>
          <a:p>
            <a:pPr marL="0" indent="0">
              <a:buNone/>
              <a:defRPr/>
            </a:pPr>
            <a:endParaRPr lang="en-US" sz="1600" b="1" dirty="0">
              <a:solidFill>
                <a:prstClr val="black"/>
              </a:solidFill>
              <a:latin typeface="Century Gothic"/>
            </a:endParaRPr>
          </a:p>
          <a:p>
            <a:pPr>
              <a:buNone/>
              <a:defRPr/>
            </a:pPr>
            <a:r>
              <a:rPr lang="en-US" sz="1600" dirty="0">
                <a:latin typeface="Century Gothic"/>
              </a:rPr>
              <a:t>1.Things like photos, </a:t>
            </a:r>
            <a:r>
              <a:rPr lang="en-US" sz="1600" dirty="0" err="1">
                <a:latin typeface="Century Gothic"/>
              </a:rPr>
              <a:t>colours</a:t>
            </a:r>
            <a:r>
              <a:rPr lang="en-US" sz="1600" dirty="0">
                <a:latin typeface="Century Gothic"/>
              </a:rPr>
              <a:t> and images are used to make the read think a certain way.</a:t>
            </a:r>
            <a:endParaRPr lang="en-US" sz="1600">
              <a:latin typeface="Century Gothic"/>
            </a:endParaRPr>
          </a:p>
          <a:p>
            <a:pPr marL="0" indent="0">
              <a:buNone/>
              <a:defRPr/>
            </a:pPr>
            <a:r>
              <a:rPr lang="en-US" sz="1600" dirty="0">
                <a:latin typeface="Century Gothic"/>
              </a:rPr>
              <a:t>2. Tabloid like</a:t>
            </a:r>
            <a:r>
              <a:rPr lang="en-US" sz="1600" i="1" dirty="0">
                <a:latin typeface="Century Gothic"/>
              </a:rPr>
              <a:t> The Sun</a:t>
            </a:r>
            <a:r>
              <a:rPr lang="en-US" sz="1600" dirty="0">
                <a:latin typeface="Century Gothic"/>
              </a:rPr>
              <a:t> use more images than Broadsheets like </a:t>
            </a:r>
            <a:r>
              <a:rPr lang="en-US" sz="1600" i="1" dirty="0">
                <a:latin typeface="Century Gothic"/>
              </a:rPr>
              <a:t>The Guardian</a:t>
            </a:r>
            <a:endParaRPr lang="en-US" sz="1600">
              <a:latin typeface="Century Gothic"/>
            </a:endParaRPr>
          </a:p>
          <a:p>
            <a:pPr marL="0" indent="0">
              <a:buNone/>
              <a:defRPr/>
            </a:pPr>
            <a:r>
              <a:rPr lang="en-US" sz="1600" dirty="0">
                <a:latin typeface="Century Gothic"/>
              </a:rPr>
              <a:t>3. Layout – Masthead, columns etc.</a:t>
            </a:r>
          </a:p>
          <a:p>
            <a:pPr marL="0" indent="0">
              <a:buNone/>
              <a:defRPr/>
            </a:pPr>
            <a:r>
              <a:rPr lang="en-US" sz="1600" dirty="0">
                <a:latin typeface="Century Gothic"/>
              </a:rPr>
              <a:t>4. </a:t>
            </a:r>
            <a:r>
              <a:rPr lang="en-US" sz="1600" dirty="0" err="1">
                <a:latin typeface="Century Gothic"/>
              </a:rPr>
              <a:t>Colours</a:t>
            </a:r>
            <a:r>
              <a:rPr lang="en-US" sz="1600" dirty="0">
                <a:latin typeface="Century Gothic"/>
              </a:rPr>
              <a:t> are used to suggest/connote certain things.</a:t>
            </a:r>
            <a:endParaRPr lang="en-US" sz="1600">
              <a:latin typeface="Century Gothic"/>
              <a:cs typeface="Segoe UI"/>
            </a:endParaRPr>
          </a:p>
          <a:p>
            <a:pPr marL="0" indent="0">
              <a:buNone/>
              <a:defRPr/>
            </a:pPr>
            <a:r>
              <a:rPr lang="en-US" sz="1600" dirty="0">
                <a:latin typeface="Century Gothic"/>
              </a:rPr>
              <a:t>5. Headlines grab the readers' attention.</a:t>
            </a:r>
          </a:p>
          <a:p>
            <a:pPr marL="0" indent="0">
              <a:buNone/>
              <a:defRPr/>
            </a:pPr>
            <a:endParaRPr lang="en-US" sz="1600" dirty="0">
              <a:solidFill>
                <a:prstClr val="black"/>
              </a:solidFill>
              <a:latin typeface="Century Gothic"/>
              <a:cs typeface="Segoe UI"/>
            </a:endParaRPr>
          </a:p>
          <a:p>
            <a:pPr marL="0" marR="0" lvl="0" indent="0" algn="l" defTabSz="914400">
              <a:lnSpc>
                <a:spcPct val="90000"/>
              </a:lnSpc>
              <a:spcBef>
                <a:spcPts val="1000"/>
              </a:spcBef>
              <a:spcAft>
                <a:spcPts val="0"/>
              </a:spcAft>
              <a:buClrTx/>
              <a:buSzTx/>
              <a:buFont typeface="Arial" panose="020B0604020202020204" pitchFamily="34" charset="0"/>
              <a:buNone/>
              <a:tabLst/>
              <a:defRPr/>
            </a:pPr>
            <a:endParaRPr lang="en-US" sz="2800" b="1" i="0" u="none" strike="noStrike" kern="1200" cap="none" spc="0" normalizeH="0" baseline="0" noProof="0" dirty="0">
              <a:ln>
                <a:noFill/>
              </a:ln>
              <a:solidFill>
                <a:prstClr val="black"/>
              </a:solidFill>
              <a:effectLst/>
              <a:uLnTx/>
              <a:uFillTx/>
              <a:latin typeface="Aptos" panose="02110004020202020204"/>
            </a:endParaRPr>
          </a:p>
          <a:p>
            <a:pPr marL="0" indent="0">
              <a:buNone/>
              <a:defRPr/>
            </a:pPr>
            <a:endParaRPr lang="en-US" b="1" dirty="0">
              <a:solidFill>
                <a:prstClr val="black"/>
              </a:solidFill>
              <a:latin typeface="Aptos" panose="02110004020202020204"/>
            </a:endParaRPr>
          </a:p>
          <a:p>
            <a:pPr marL="0" indent="0">
              <a:buNone/>
              <a:defRPr/>
            </a:pPr>
            <a:endParaRPr lang="en-US" dirty="0">
              <a:solidFill>
                <a:prstClr val="black"/>
              </a:solidFill>
              <a:latin typeface="Aptos" panose="02110004020202020204"/>
            </a:endParaRPr>
          </a:p>
        </p:txBody>
      </p:sp>
      <p:sp>
        <p:nvSpPr>
          <p:cNvPr id="7" name="Content Placeholder 2">
            <a:extLst>
              <a:ext uri="{FF2B5EF4-FFF2-40B4-BE49-F238E27FC236}">
                <a16:creationId xmlns:a16="http://schemas.microsoft.com/office/drawing/2014/main" id="{284EA5E4-4AEE-7308-C996-293821DDEA35}"/>
              </a:ext>
            </a:extLst>
          </p:cNvPr>
          <p:cNvSpPr txBox="1">
            <a:spLocks/>
          </p:cNvSpPr>
          <p:nvPr/>
        </p:nvSpPr>
        <p:spPr>
          <a:xfrm>
            <a:off x="8091646" y="1169687"/>
            <a:ext cx="4066920" cy="5683753"/>
          </a:xfrm>
          <a:prstGeom prst="rect">
            <a:avLst/>
          </a:prstGeom>
          <a:ln>
            <a:noFill/>
          </a:ln>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endParaRPr lang="en-US" sz="2000" b="1" dirty="0">
              <a:solidFill>
                <a:prstClr val="black"/>
              </a:solidFill>
              <a:latin typeface="Century Gothic"/>
            </a:endParaRPr>
          </a:p>
          <a:p>
            <a:pPr marL="0" indent="0">
              <a:buNone/>
              <a:defRPr/>
            </a:pPr>
            <a:endParaRPr lang="en-US" sz="2000" b="1" dirty="0">
              <a:solidFill>
                <a:prstClr val="black"/>
              </a:solidFill>
              <a:latin typeface="Century Gothic"/>
            </a:endParaRPr>
          </a:p>
          <a:p>
            <a:pPr marL="0" indent="0">
              <a:buNone/>
              <a:defRPr/>
            </a:pPr>
            <a:r>
              <a:rPr kumimoji="0" lang="en-US" b="1" i="0" u="none" strike="noStrike" kern="1200" cap="none" spc="0" normalizeH="0" baseline="0" noProof="0" dirty="0">
                <a:ln>
                  <a:noFill/>
                </a:ln>
                <a:solidFill>
                  <a:prstClr val="black"/>
                </a:solidFill>
                <a:effectLst/>
                <a:uLnTx/>
                <a:uFillTx/>
                <a:latin typeface="Century Gothic"/>
              </a:rPr>
              <a:t>You might </a:t>
            </a:r>
            <a:r>
              <a:rPr lang="en-US" b="1" dirty="0">
                <a:solidFill>
                  <a:prstClr val="black"/>
                </a:solidFill>
                <a:latin typeface="Century Gothic"/>
              </a:rPr>
              <a:t>suggest to</a:t>
            </a:r>
            <a:r>
              <a:rPr kumimoji="0" lang="en-US" b="1" i="0" u="none" strike="noStrike" kern="1200" cap="none" spc="0" normalizeH="0" baseline="0" noProof="0" dirty="0">
                <a:ln>
                  <a:noFill/>
                </a:ln>
                <a:solidFill>
                  <a:prstClr val="black"/>
                </a:solidFill>
                <a:effectLst/>
                <a:uLnTx/>
                <a:uFillTx/>
                <a:latin typeface="Century Gothic"/>
              </a:rPr>
              <a:t> help with their answer:</a:t>
            </a:r>
            <a:endParaRPr lang="en-US" dirty="0">
              <a:solidFill>
                <a:prstClr val="black"/>
              </a:solidFill>
            </a:endParaRPr>
          </a:p>
          <a:p>
            <a:pPr marL="0" indent="0">
              <a:buNone/>
              <a:defRPr/>
            </a:pPr>
            <a:endParaRPr lang="en-US" sz="2000" b="1" dirty="0">
              <a:solidFill>
                <a:prstClr val="black"/>
              </a:solidFill>
              <a:latin typeface="Century Gothic"/>
            </a:endParaRPr>
          </a:p>
          <a:p>
            <a:pPr>
              <a:buAutoNum type="arabicPeriod"/>
              <a:defRPr/>
            </a:pPr>
            <a:r>
              <a:rPr lang="en-US" sz="1600" dirty="0">
                <a:solidFill>
                  <a:prstClr val="black"/>
                </a:solidFill>
                <a:latin typeface="Century Gothic"/>
              </a:rPr>
              <a:t>Powerful or emotional words make readers feel a certain way.</a:t>
            </a:r>
            <a:br>
              <a:rPr lang="en-US" sz="1600" dirty="0">
                <a:latin typeface="Century Gothic"/>
              </a:rPr>
            </a:br>
            <a:r>
              <a:rPr lang="en-US" sz="1600" i="1" dirty="0">
                <a:solidFill>
                  <a:prstClr val="black"/>
                </a:solidFill>
                <a:latin typeface="Century Gothic"/>
              </a:rPr>
              <a:t>Example:</a:t>
            </a:r>
            <a:r>
              <a:rPr lang="en-US" sz="1600" dirty="0">
                <a:solidFill>
                  <a:prstClr val="black"/>
                </a:solidFill>
                <a:latin typeface="Century Gothic"/>
              </a:rPr>
              <a:t> “disaster,” “shock,” “hero.”</a:t>
            </a:r>
          </a:p>
          <a:p>
            <a:pPr>
              <a:buAutoNum type="arabicPeriod"/>
              <a:defRPr/>
            </a:pPr>
            <a:r>
              <a:rPr lang="en-US" sz="1600" dirty="0">
                <a:solidFill>
                  <a:prstClr val="black"/>
                </a:solidFill>
                <a:latin typeface="Century Gothic"/>
              </a:rPr>
              <a:t>Photos can make a story seem more serious, sad, exciting, or important.</a:t>
            </a:r>
            <a:br>
              <a:rPr lang="en-US" sz="1600" dirty="0">
                <a:latin typeface="Century Gothic"/>
              </a:rPr>
            </a:br>
            <a:r>
              <a:rPr lang="en-US" sz="1600" i="1" dirty="0">
                <a:solidFill>
                  <a:prstClr val="black"/>
                </a:solidFill>
                <a:latin typeface="Century Gothic"/>
              </a:rPr>
              <a:t>Example:</a:t>
            </a:r>
            <a:r>
              <a:rPr lang="en-US" sz="1600" dirty="0">
                <a:solidFill>
                  <a:prstClr val="black"/>
                </a:solidFill>
                <a:latin typeface="Century Gothic"/>
              </a:rPr>
              <a:t> A big picture of a fire makes the event look dramatic. Big headlines and bold fonts show what is most important.</a:t>
            </a:r>
          </a:p>
          <a:p>
            <a:pPr>
              <a:buAutoNum type="arabicPeriod"/>
              <a:defRPr/>
            </a:pPr>
            <a:r>
              <a:rPr lang="en-US" sz="1600" dirty="0">
                <a:solidFill>
                  <a:prstClr val="black"/>
                </a:solidFill>
                <a:latin typeface="Century Gothic"/>
              </a:rPr>
              <a:t>Front‑page placement makes a story seem more important.</a:t>
            </a:r>
          </a:p>
          <a:p>
            <a:pPr>
              <a:buAutoNum type="arabicPeriod"/>
              <a:defRPr/>
            </a:pPr>
            <a:r>
              <a:rPr lang="en-US" sz="1600" dirty="0">
                <a:solidFill>
                  <a:prstClr val="black"/>
                </a:solidFill>
                <a:latin typeface="Century Gothic"/>
              </a:rPr>
              <a:t>Red = urgent or dangerous. Blue = calm or trustworthy.</a:t>
            </a:r>
          </a:p>
          <a:p>
            <a:pPr>
              <a:buAutoNum type="arabicPeriod"/>
              <a:defRPr/>
            </a:pPr>
            <a:r>
              <a:rPr lang="en-US" sz="1600" dirty="0">
                <a:solidFill>
                  <a:prstClr val="black"/>
                </a:solidFill>
                <a:latin typeface="Century Gothic"/>
              </a:rPr>
              <a:t>Short, dramatic headlines grab attention and set the tone.</a:t>
            </a:r>
            <a:br>
              <a:rPr lang="en-US" sz="1600" dirty="0">
                <a:latin typeface="Century Gothic"/>
              </a:rPr>
            </a:br>
            <a:r>
              <a:rPr lang="en-US" sz="1600" dirty="0">
                <a:solidFill>
                  <a:prstClr val="black"/>
                </a:solidFill>
                <a:latin typeface="Century Gothic"/>
              </a:rPr>
              <a:t> </a:t>
            </a:r>
            <a:r>
              <a:rPr lang="en-US" sz="1600" i="1" dirty="0">
                <a:solidFill>
                  <a:prstClr val="black"/>
                </a:solidFill>
                <a:latin typeface="Century Gothic"/>
              </a:rPr>
              <a:t>Example the verb 'chaos', written in capitals </a:t>
            </a:r>
            <a:r>
              <a:rPr lang="en-US" sz="1600" dirty="0">
                <a:solidFill>
                  <a:prstClr val="black"/>
                </a:solidFill>
                <a:latin typeface="Century Gothic"/>
              </a:rPr>
              <a:t> “CHAOS AT AIRPORT!” sounds urgent.</a:t>
            </a:r>
          </a:p>
          <a:p>
            <a:pPr marL="0" indent="0">
              <a:buNone/>
              <a:defRPr/>
            </a:pPr>
            <a:endParaRPr lang="en-US" dirty="0">
              <a:solidFill>
                <a:prstClr val="black"/>
              </a:solidFill>
              <a:latin typeface="Aptos"/>
            </a:endParaRPr>
          </a:p>
          <a:p>
            <a:pPr marL="0" marR="0" lvl="0" indent="0" algn="l" defTabSz="914400">
              <a:lnSpc>
                <a:spcPct val="90000"/>
              </a:lnSpc>
              <a:spcBef>
                <a:spcPts val="1000"/>
              </a:spcBef>
              <a:spcAft>
                <a:spcPts val="0"/>
              </a:spcAft>
              <a:buClrTx/>
              <a:buSzTx/>
              <a:buNone/>
              <a:tabLst/>
              <a:defRPr/>
            </a:pPr>
            <a:endParaRPr lang="en-US" sz="2000" b="1" i="0" u="none" strike="noStrike" kern="1200" cap="none" spc="0" normalizeH="0" baseline="0" noProof="0" dirty="0">
              <a:ln>
                <a:noFill/>
              </a:ln>
              <a:solidFill>
                <a:prstClr val="black"/>
              </a:solidFill>
              <a:effectLst/>
              <a:uLnTx/>
              <a:uFillTx/>
              <a:latin typeface="Century Gothic"/>
            </a:endParaRPr>
          </a:p>
          <a:p>
            <a:pPr marL="0" marR="0" lvl="0" indent="0" algn="l" defTabSz="914400" rtl="0" eaLnBrk="1" fontAlgn="auto" latinLnBrk="0" hangingPunct="1">
              <a:lnSpc>
                <a:spcPct val="90000"/>
              </a:lnSpc>
              <a:spcBef>
                <a:spcPts val="1000"/>
              </a:spcBef>
              <a:spcAft>
                <a:spcPts val="0"/>
              </a:spcAft>
              <a:buClrTx/>
              <a:buSzTx/>
              <a:buNone/>
              <a:tabLst/>
              <a:defRPr/>
            </a:pPr>
            <a:endParaRPr lang="en-US" sz="2800" b="0" i="0" u="none" strike="noStrike" kern="1200" cap="none" spc="0" normalizeH="0" baseline="0" noProof="0" dirty="0">
              <a:ln>
                <a:noFill/>
              </a:ln>
              <a:solidFill>
                <a:srgbClr val="000000"/>
              </a:solidFill>
              <a:effectLst/>
              <a:uLnTx/>
              <a:uFillTx/>
              <a:latin typeface="Aptos" panose="02110004020202020204"/>
            </a:endParaRPr>
          </a:p>
          <a:p>
            <a:pPr marL="457200" marR="0" lvl="0" indent="-457200" algn="l" defTabSz="914400" rtl="0" eaLnBrk="1" fontAlgn="auto" latinLnBrk="0" hangingPunct="1">
              <a:lnSpc>
                <a:spcPct val="90000"/>
              </a:lnSpc>
              <a:spcBef>
                <a:spcPts val="1000"/>
              </a:spcBef>
              <a:spcAft>
                <a:spcPts val="0"/>
              </a:spcAft>
              <a:buClrTx/>
              <a:buSzTx/>
              <a:buAutoNum type="arabicPeriod"/>
              <a:tabLst/>
              <a:defRPr/>
            </a:pPr>
            <a:endParaRPr lang="en-US" sz="2800" b="0" i="0" u="none" strike="noStrike" kern="1200" cap="none" spc="0" normalizeH="0" baseline="0" noProof="0" dirty="0">
              <a:ln>
                <a:noFill/>
              </a:ln>
              <a:solidFill>
                <a:srgbClr val="0070C0"/>
              </a:solidFill>
              <a:effectLst/>
              <a:uLnTx/>
              <a:uFillTx/>
              <a:latin typeface="Aptos" panose="02110004020202020204"/>
            </a:endParaRPr>
          </a:p>
          <a:p>
            <a:pPr marL="457200" indent="-457200">
              <a:buAutoNum type="arabicPeriod"/>
              <a:defRPr/>
            </a:pPr>
            <a:endParaRPr lang="en-US" dirty="0">
              <a:solidFill>
                <a:prstClr val="black"/>
              </a:solidFill>
              <a:latin typeface="Aptos" panose="02110004020202020204"/>
            </a:endParaRPr>
          </a:p>
          <a:p>
            <a:pPr marL="0" indent="0">
              <a:buNone/>
              <a:defRPr/>
            </a:pPr>
            <a:endParaRPr lang="en-US" dirty="0">
              <a:solidFill>
                <a:prstClr val="black"/>
              </a:solidFill>
              <a:latin typeface="Aptos" panose="02110004020202020204"/>
            </a:endParaRPr>
          </a:p>
        </p:txBody>
      </p:sp>
      <p:pic>
        <p:nvPicPr>
          <p:cNvPr id="8" name="Picture 7" descr="Prompt Vector Art, Icons, and Graphics ...">
            <a:extLst>
              <a:ext uri="{FF2B5EF4-FFF2-40B4-BE49-F238E27FC236}">
                <a16:creationId xmlns:a16="http://schemas.microsoft.com/office/drawing/2014/main" id="{736E7C64-785C-B4F2-A0A7-91B93782A0C2}"/>
              </a:ext>
            </a:extLst>
          </p:cNvPr>
          <p:cNvPicPr>
            <a:picLocks noChangeAspect="1"/>
          </p:cNvPicPr>
          <p:nvPr/>
        </p:nvPicPr>
        <p:blipFill>
          <a:blip r:embed="rId2"/>
          <a:stretch>
            <a:fillRect/>
          </a:stretch>
        </p:blipFill>
        <p:spPr>
          <a:xfrm>
            <a:off x="2365838" y="1489426"/>
            <a:ext cx="1021692" cy="1064824"/>
          </a:xfrm>
          <a:prstGeom prst="rect">
            <a:avLst/>
          </a:prstGeom>
        </p:spPr>
      </p:pic>
      <p:pic>
        <p:nvPicPr>
          <p:cNvPr id="9" name="Picture 8" descr="Tick PNG, Vector, PSD, and Clipart With ...">
            <a:extLst>
              <a:ext uri="{FF2B5EF4-FFF2-40B4-BE49-F238E27FC236}">
                <a16:creationId xmlns:a16="http://schemas.microsoft.com/office/drawing/2014/main" id="{5D1637E4-AD61-0C5C-3190-AE6AFE63FBF9}"/>
              </a:ext>
            </a:extLst>
          </p:cNvPr>
          <p:cNvPicPr>
            <a:picLocks noChangeAspect="1"/>
          </p:cNvPicPr>
          <p:nvPr/>
        </p:nvPicPr>
        <p:blipFill>
          <a:blip r:embed="rId3"/>
          <a:stretch>
            <a:fillRect/>
          </a:stretch>
        </p:blipFill>
        <p:spPr>
          <a:xfrm>
            <a:off x="7125499" y="1173134"/>
            <a:ext cx="639655" cy="627599"/>
          </a:xfrm>
          <a:prstGeom prst="rect">
            <a:avLst/>
          </a:prstGeom>
        </p:spPr>
      </p:pic>
      <p:pic>
        <p:nvPicPr>
          <p:cNvPr id="10" name="Picture 9" descr="Discussion Clipart Third Party ...">
            <a:extLst>
              <a:ext uri="{FF2B5EF4-FFF2-40B4-BE49-F238E27FC236}">
                <a16:creationId xmlns:a16="http://schemas.microsoft.com/office/drawing/2014/main" id="{DEBABF95-D852-7BA6-C2C6-95C674469277}"/>
              </a:ext>
            </a:extLst>
          </p:cNvPr>
          <p:cNvPicPr>
            <a:picLocks noChangeAspect="1"/>
          </p:cNvPicPr>
          <p:nvPr/>
        </p:nvPicPr>
        <p:blipFill>
          <a:blip r:embed="rId4"/>
          <a:stretch>
            <a:fillRect/>
          </a:stretch>
        </p:blipFill>
        <p:spPr>
          <a:xfrm>
            <a:off x="11344378" y="1207954"/>
            <a:ext cx="820474" cy="506079"/>
          </a:xfrm>
          <a:prstGeom prst="rect">
            <a:avLst/>
          </a:prstGeom>
        </p:spPr>
      </p:pic>
      <p:sp>
        <p:nvSpPr>
          <p:cNvPr id="14" name="Title 1">
            <a:extLst>
              <a:ext uri="{FF2B5EF4-FFF2-40B4-BE49-F238E27FC236}">
                <a16:creationId xmlns:a16="http://schemas.microsoft.com/office/drawing/2014/main" id="{EE4F291B-4C07-C51F-FA14-F225654CB6FB}"/>
              </a:ext>
            </a:extLst>
          </p:cNvPr>
          <p:cNvSpPr txBox="1">
            <a:spLocks/>
          </p:cNvSpPr>
          <p:nvPr/>
        </p:nvSpPr>
        <p:spPr>
          <a:xfrm>
            <a:off x="4313" y="-3489"/>
            <a:ext cx="12158949" cy="13347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Century Gothic"/>
              </a:rPr>
              <a:t> </a:t>
            </a:r>
            <a:r>
              <a:rPr lang="en-US" sz="3600" b="1" dirty="0">
                <a:latin typeface="Century Gothic"/>
              </a:rPr>
              <a:t>Learning Conversation: Media Studies - Newspapers</a:t>
            </a:r>
            <a:endParaRPr lang="en-US" sz="3600" dirty="0" err="1">
              <a:ea typeface="Calibri Light"/>
              <a:cs typeface="Calibri Light"/>
            </a:endParaRPr>
          </a:p>
        </p:txBody>
      </p:sp>
      <p:pic>
        <p:nvPicPr>
          <p:cNvPr id="15" name="Picture 14" descr="A newspaper cover with a clock and a syringe&#10;&#10;AI-generated content may be incorrect.">
            <a:extLst>
              <a:ext uri="{FF2B5EF4-FFF2-40B4-BE49-F238E27FC236}">
                <a16:creationId xmlns:a16="http://schemas.microsoft.com/office/drawing/2014/main" id="{C5555877-9B2A-DD16-C745-FC2143B4430F}"/>
              </a:ext>
            </a:extLst>
          </p:cNvPr>
          <p:cNvPicPr>
            <a:picLocks noChangeAspect="1"/>
          </p:cNvPicPr>
          <p:nvPr/>
        </p:nvPicPr>
        <p:blipFill>
          <a:blip r:embed="rId5"/>
          <a:stretch>
            <a:fillRect/>
          </a:stretch>
        </p:blipFill>
        <p:spPr>
          <a:xfrm>
            <a:off x="82223" y="4547670"/>
            <a:ext cx="1708419" cy="2114321"/>
          </a:xfrm>
          <a:prstGeom prst="rect">
            <a:avLst/>
          </a:prstGeom>
        </p:spPr>
      </p:pic>
      <p:pic>
        <p:nvPicPr>
          <p:cNvPr id="17" name="Picture 16" descr="Image">
            <a:extLst>
              <a:ext uri="{FF2B5EF4-FFF2-40B4-BE49-F238E27FC236}">
                <a16:creationId xmlns:a16="http://schemas.microsoft.com/office/drawing/2014/main" id="{C0B7F2A9-8C1A-49CD-D41E-26B6E546539B}"/>
              </a:ext>
            </a:extLst>
          </p:cNvPr>
          <p:cNvPicPr>
            <a:picLocks noChangeAspect="1"/>
          </p:cNvPicPr>
          <p:nvPr/>
        </p:nvPicPr>
        <p:blipFill>
          <a:blip r:embed="rId6"/>
          <a:stretch>
            <a:fillRect/>
          </a:stretch>
        </p:blipFill>
        <p:spPr>
          <a:xfrm>
            <a:off x="1916935" y="4549393"/>
            <a:ext cx="1702105" cy="2129238"/>
          </a:xfrm>
          <a:prstGeom prst="rect">
            <a:avLst/>
          </a:prstGeom>
        </p:spPr>
      </p:pic>
    </p:spTree>
    <p:extLst>
      <p:ext uri="{BB962C8B-B14F-4D97-AF65-F5344CB8AC3E}">
        <p14:creationId xmlns:p14="http://schemas.microsoft.com/office/powerpoint/2010/main" val="2434369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DEDE0-17AA-D992-6C63-7C2588522F1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9B12C8-07E1-03B0-C4A5-3A9A708ABDA8}"/>
              </a:ext>
            </a:extLst>
          </p:cNvPr>
          <p:cNvSpPr>
            <a:spLocks noGrp="1"/>
          </p:cNvSpPr>
          <p:nvPr>
            <p:ph idx="1"/>
          </p:nvPr>
        </p:nvSpPr>
        <p:spPr>
          <a:xfrm>
            <a:off x="320040" y="1234439"/>
            <a:ext cx="4720902" cy="3870047"/>
          </a:xfrm>
          <a:ln>
            <a:noFill/>
          </a:ln>
        </p:spPr>
        <p:txBody>
          <a:bodyPr vert="horz" lIns="91440" tIns="45720" rIns="91440" bIns="45720" rtlCol="0" anchor="t">
            <a:normAutofit fontScale="92500" lnSpcReduction="10000"/>
          </a:bodyPr>
          <a:lstStyle/>
          <a:p>
            <a:pPr marL="0" indent="0">
              <a:buNone/>
            </a:pPr>
            <a:r>
              <a:rPr lang="en-US" sz="1800" b="1" dirty="0">
                <a:latin typeface="Century Gothic"/>
              </a:rPr>
              <a:t>Statement: </a:t>
            </a:r>
          </a:p>
          <a:p>
            <a:pPr marL="0" indent="0">
              <a:buNone/>
            </a:pPr>
            <a:endParaRPr lang="en-GB" sz="2400" dirty="0">
              <a:latin typeface="Century Gothic"/>
              <a:ea typeface="Calibri"/>
              <a:cs typeface="Calibri"/>
            </a:endParaRPr>
          </a:p>
          <a:p>
            <a:pPr marL="0" indent="0">
              <a:buNone/>
            </a:pPr>
            <a:endParaRPr lang="en-GB" sz="2400" dirty="0">
              <a:latin typeface="Century Gothic"/>
              <a:ea typeface="Calibri"/>
              <a:cs typeface="Calibri"/>
            </a:endParaRPr>
          </a:p>
          <a:p>
            <a:pPr marL="457200" indent="-457200">
              <a:buAutoNum type="arabicPeriod"/>
            </a:pPr>
            <a:r>
              <a:rPr lang="en-GB" sz="2000" dirty="0">
                <a:solidFill>
                  <a:srgbClr val="000000"/>
                </a:solidFill>
                <a:latin typeface="Century Gothic"/>
                <a:ea typeface="Calibri" panose="020F0502020204030204"/>
                <a:cs typeface="Calibri" panose="020F0502020204030204"/>
              </a:rPr>
              <a:t>Fortnite’s audience is 78% male</a:t>
            </a:r>
            <a:endParaRPr lang="en-US" sz="2000" dirty="0">
              <a:solidFill>
                <a:srgbClr val="000000"/>
              </a:solidFill>
              <a:latin typeface="Century Gothic"/>
              <a:ea typeface="Calibri" panose="020F0502020204030204"/>
              <a:cs typeface="Calibri" panose="020F0502020204030204"/>
            </a:endParaRPr>
          </a:p>
          <a:p>
            <a:pPr>
              <a:buAutoNum type="arabicPeriod"/>
            </a:pPr>
            <a:endParaRPr lang="en-GB" sz="2000" dirty="0">
              <a:solidFill>
                <a:srgbClr val="000000"/>
              </a:solidFill>
              <a:latin typeface="Century Gothic"/>
              <a:ea typeface="Calibri" panose="020F0502020204030204"/>
              <a:cs typeface="Calibri" panose="020F0502020204030204"/>
            </a:endParaRPr>
          </a:p>
          <a:p>
            <a:pPr marL="0" indent="0">
              <a:buNone/>
            </a:pPr>
            <a:r>
              <a:rPr lang="en-US" sz="2000" dirty="0">
                <a:solidFill>
                  <a:srgbClr val="000000"/>
                </a:solidFill>
                <a:latin typeface="Century Gothic"/>
                <a:ea typeface="Calibri" panose="020F0502020204030204"/>
                <a:cs typeface="Calibri" panose="020F0502020204030204"/>
              </a:rPr>
              <a:t>2. Computer games are regulated by PEGI (Pan European Game Information)in the UK? </a:t>
            </a:r>
            <a:endParaRPr lang="en-GB" sz="2000" dirty="0">
              <a:solidFill>
                <a:srgbClr val="000000"/>
              </a:solidFill>
              <a:latin typeface="Century Gothic"/>
              <a:ea typeface="Calibri" panose="020F0502020204030204"/>
              <a:cs typeface="Calibri" panose="020F0502020204030204"/>
            </a:endParaRPr>
          </a:p>
          <a:p>
            <a:pPr marL="0" indent="0">
              <a:buNone/>
            </a:pPr>
            <a:endParaRPr lang="en-US" sz="2000" dirty="0">
              <a:solidFill>
                <a:srgbClr val="000000"/>
              </a:solidFill>
              <a:latin typeface="Century Gothic"/>
              <a:ea typeface="Calibri" panose="020F0502020204030204"/>
              <a:cs typeface="Calibri" panose="020F0502020204030204"/>
            </a:endParaRPr>
          </a:p>
          <a:p>
            <a:pPr marL="0" indent="0">
              <a:buNone/>
            </a:pPr>
            <a:r>
              <a:rPr lang="en-US" sz="2000" dirty="0">
                <a:solidFill>
                  <a:srgbClr val="000000"/>
                </a:solidFill>
                <a:latin typeface="Century Gothic"/>
                <a:ea typeface="Calibri" panose="020F0502020204030204"/>
                <a:cs typeface="Calibri" panose="020F0502020204030204"/>
              </a:rPr>
              <a:t>3. The word 'regulation' means that all computer games have to be at least a 15 certificate.</a:t>
            </a:r>
          </a:p>
          <a:p>
            <a:pPr marL="0" indent="0">
              <a:buNone/>
            </a:pPr>
            <a:endParaRPr lang="en-US" sz="2000" dirty="0">
              <a:solidFill>
                <a:srgbClr val="000000"/>
              </a:solidFill>
              <a:latin typeface="Century Gothic"/>
              <a:ea typeface="Calibri" panose="020F0502020204030204"/>
              <a:cs typeface="Calibri" panose="020F0502020204030204"/>
            </a:endParaRPr>
          </a:p>
          <a:p>
            <a:pPr marL="0" indent="0">
              <a:buNone/>
            </a:pPr>
            <a:endParaRPr lang="en-US" sz="2000" dirty="0">
              <a:solidFill>
                <a:srgbClr val="000000"/>
              </a:solidFill>
              <a:latin typeface="Century Gothic"/>
              <a:ea typeface="Calibri" panose="020F0502020204030204"/>
              <a:cs typeface="Calibri" panose="020F0502020204030204"/>
            </a:endParaRPr>
          </a:p>
          <a:p>
            <a:pPr marL="0" indent="0">
              <a:buNone/>
            </a:pPr>
            <a:endParaRPr lang="en-US" sz="2000" dirty="0">
              <a:solidFill>
                <a:srgbClr val="000000"/>
              </a:solidFill>
              <a:latin typeface="Century Gothic"/>
              <a:ea typeface="Calibri" panose="020F0502020204030204"/>
              <a:cs typeface="Calibri" panose="020F0502020204030204"/>
            </a:endParaRPr>
          </a:p>
          <a:p>
            <a:pPr marL="0" indent="0">
              <a:buNone/>
            </a:pPr>
            <a:endParaRPr lang="en-US" sz="2000" dirty="0">
              <a:solidFill>
                <a:srgbClr val="000000"/>
              </a:solidFill>
              <a:latin typeface="Century Gothic"/>
              <a:ea typeface="Calibri" panose="020F0502020204030204"/>
              <a:cs typeface="Calibri" panose="020F0502020204030204"/>
            </a:endParaRPr>
          </a:p>
          <a:p>
            <a:pPr marL="0" indent="0">
              <a:buNone/>
            </a:pPr>
            <a:endParaRPr lang="en-US" sz="2000" dirty="0">
              <a:solidFill>
                <a:srgbClr val="000000"/>
              </a:solidFill>
              <a:latin typeface="Century Gothic"/>
              <a:ea typeface="Calibri" panose="020F0502020204030204"/>
              <a:cs typeface="Calibri" panose="020F0502020204030204"/>
            </a:endParaRPr>
          </a:p>
          <a:p>
            <a:pPr marL="0" indent="0">
              <a:buNone/>
            </a:pPr>
            <a:endParaRPr lang="en-US" sz="2000" dirty="0">
              <a:solidFill>
                <a:srgbClr val="000000"/>
              </a:solidFill>
              <a:latin typeface="Century Gothic"/>
              <a:ea typeface="Calibri" panose="020F0502020204030204"/>
              <a:cs typeface="Calibri" panose="020F0502020204030204"/>
            </a:endParaRPr>
          </a:p>
          <a:p>
            <a:pPr marL="0" indent="0">
              <a:buNone/>
            </a:pPr>
            <a:endParaRPr lang="en-GB" sz="2400" dirty="0">
              <a:solidFill>
                <a:srgbClr val="000000"/>
              </a:solidFill>
              <a:latin typeface="Century Gothic"/>
              <a:ea typeface="Calibri" panose="020F0502020204030204"/>
              <a:cs typeface="Calibri" panose="020F0502020204030204"/>
            </a:endParaRPr>
          </a:p>
          <a:p>
            <a:pPr marL="0" indent="0">
              <a:buNone/>
            </a:pPr>
            <a:endParaRPr lang="en-GB" sz="2400" dirty="0">
              <a:solidFill>
                <a:srgbClr val="000000"/>
              </a:solidFill>
              <a:latin typeface="Century Gothic"/>
              <a:ea typeface="Calibri" panose="020F0502020204030204"/>
              <a:cs typeface="Calibri" panose="020F0502020204030204"/>
            </a:endParaRPr>
          </a:p>
          <a:p>
            <a:pPr>
              <a:buAutoNum type="arabicPeriod"/>
            </a:pPr>
            <a:endParaRPr lang="en-GB" sz="2400" dirty="0">
              <a:solidFill>
                <a:srgbClr val="000000"/>
              </a:solidFill>
              <a:latin typeface="Century Gothic"/>
              <a:ea typeface="Calibri" panose="020F0502020204030204"/>
              <a:cs typeface="Calibri" panose="020F0502020204030204"/>
            </a:endParaRPr>
          </a:p>
          <a:p>
            <a:pPr>
              <a:buAutoNum type="arabicPeriod"/>
            </a:pPr>
            <a:endParaRPr lang="en-US" sz="2400" b="1" dirty="0">
              <a:solidFill>
                <a:srgbClr val="FF0000"/>
              </a:solidFill>
              <a:ea typeface="Calibri" panose="020F0502020204030204"/>
              <a:cs typeface="Calibri" panose="020F0502020204030204"/>
            </a:endParaRPr>
          </a:p>
          <a:p>
            <a:pPr>
              <a:buAutoNum type="arabicPeriod"/>
            </a:pPr>
            <a:endParaRPr lang="en-GB" sz="3000" b="1" dirty="0">
              <a:solidFill>
                <a:srgbClr val="FF0000"/>
              </a:solidFill>
              <a:ea typeface="Calibri" panose="020F0502020204030204"/>
              <a:cs typeface="Calibri" panose="020F0502020204030204"/>
            </a:endParaRPr>
          </a:p>
          <a:p>
            <a:pPr>
              <a:buAutoNum type="arabicPeriod"/>
            </a:pPr>
            <a:endParaRPr lang="en-GB" sz="3000" b="1" dirty="0">
              <a:solidFill>
                <a:srgbClr val="FF0000"/>
              </a:solidFill>
              <a:ea typeface="Calibri" panose="020F0502020204030204"/>
              <a:cs typeface="Calibri" panose="020F0502020204030204"/>
            </a:endParaRPr>
          </a:p>
          <a:p>
            <a:pPr>
              <a:buAutoNum type="arabicPeriod"/>
            </a:pPr>
            <a:endParaRPr lang="en-GB" sz="3000" b="1" dirty="0">
              <a:solidFill>
                <a:srgbClr val="FF0000"/>
              </a:solidFill>
              <a:ea typeface="Calibri" panose="020F0502020204030204"/>
              <a:cs typeface="Calibri" panose="020F0502020204030204"/>
            </a:endParaRPr>
          </a:p>
          <a:p>
            <a:pPr marL="514350" indent="-514350">
              <a:buAutoNum type="arabicPeriod"/>
            </a:pPr>
            <a:endParaRPr lang="en-US" sz="2400" dirty="0">
              <a:solidFill>
                <a:srgbClr val="000000"/>
              </a:solidFill>
              <a:ea typeface="Calibri" panose="020F0502020204030204"/>
              <a:cs typeface="Calibri" panose="020F0502020204030204"/>
            </a:endParaRPr>
          </a:p>
        </p:txBody>
      </p:sp>
      <p:sp>
        <p:nvSpPr>
          <p:cNvPr id="5" name="Content Placeholder 2">
            <a:extLst>
              <a:ext uri="{FF2B5EF4-FFF2-40B4-BE49-F238E27FC236}">
                <a16:creationId xmlns:a16="http://schemas.microsoft.com/office/drawing/2014/main" id="{5CD95E48-FF84-1E38-FE86-5ACF84F26C59}"/>
              </a:ext>
            </a:extLst>
          </p:cNvPr>
          <p:cNvSpPr txBox="1">
            <a:spLocks/>
          </p:cNvSpPr>
          <p:nvPr/>
        </p:nvSpPr>
        <p:spPr>
          <a:xfrm>
            <a:off x="5040107" y="1397759"/>
            <a:ext cx="993837" cy="4051624"/>
          </a:xfrm>
          <a:prstGeom prst="rect">
            <a:avLst/>
          </a:prstGeom>
          <a:ln>
            <a:solidFill>
              <a:srgbClr val="0070C0"/>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Aptos" panose="02110004020202020204"/>
                <a:ea typeface="+mn-ea"/>
                <a:cs typeface="+mn-cs"/>
              </a:rPr>
              <a:t>Answers: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9" name="Picture 8" descr="Tick PNG, Vector, PSD, and Clipart With ...">
            <a:extLst>
              <a:ext uri="{FF2B5EF4-FFF2-40B4-BE49-F238E27FC236}">
                <a16:creationId xmlns:a16="http://schemas.microsoft.com/office/drawing/2014/main" id="{2721CDB6-28B1-0140-0C59-5BE248EE093F}"/>
              </a:ext>
            </a:extLst>
          </p:cNvPr>
          <p:cNvPicPr>
            <a:picLocks noChangeAspect="1"/>
          </p:cNvPicPr>
          <p:nvPr/>
        </p:nvPicPr>
        <p:blipFill>
          <a:blip r:embed="rId2"/>
          <a:stretch>
            <a:fillRect/>
          </a:stretch>
        </p:blipFill>
        <p:spPr>
          <a:xfrm>
            <a:off x="5238282" y="2293688"/>
            <a:ext cx="598016" cy="586745"/>
          </a:xfrm>
          <a:prstGeom prst="rect">
            <a:avLst/>
          </a:prstGeom>
          <a:ln>
            <a:noFill/>
          </a:ln>
        </p:spPr>
      </p:pic>
      <p:pic>
        <p:nvPicPr>
          <p:cNvPr id="7" name="Picture 2" descr="True False Vector Art, Icons, and ...">
            <a:extLst>
              <a:ext uri="{FF2B5EF4-FFF2-40B4-BE49-F238E27FC236}">
                <a16:creationId xmlns:a16="http://schemas.microsoft.com/office/drawing/2014/main" id="{4D663936-5256-4D5E-B2A9-FD519E9418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2882" y="978326"/>
            <a:ext cx="1563041" cy="1059203"/>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a:extLst>
              <a:ext uri="{FF2B5EF4-FFF2-40B4-BE49-F238E27FC236}">
                <a16:creationId xmlns:a16="http://schemas.microsoft.com/office/drawing/2014/main" id="{7C4197B8-FB8C-F6DA-7A0C-401668C85D9D}"/>
              </a:ext>
            </a:extLst>
          </p:cNvPr>
          <p:cNvSpPr txBox="1">
            <a:spLocks/>
          </p:cNvSpPr>
          <p:nvPr/>
        </p:nvSpPr>
        <p:spPr>
          <a:xfrm>
            <a:off x="6708833" y="1507928"/>
            <a:ext cx="5483167" cy="5021209"/>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t>Correction / Extend their thinking…</a:t>
            </a:r>
          </a:p>
          <a:p>
            <a:pPr marL="0" indent="0">
              <a:buNone/>
            </a:pPr>
            <a:endParaRPr lang="en-US" sz="2400" b="1" dirty="0">
              <a:solidFill>
                <a:srgbClr val="000000"/>
              </a:solidFill>
              <a:ea typeface="Calibri" panose="020F0502020204030204"/>
              <a:cs typeface="Calibri" panose="020F0502020204030204"/>
            </a:endParaRPr>
          </a:p>
          <a:p>
            <a:pPr marL="457200" indent="-457200">
              <a:buAutoNum type="arabicPeriod"/>
            </a:pPr>
            <a:r>
              <a:rPr lang="en-US" sz="1800" dirty="0">
                <a:solidFill>
                  <a:srgbClr val="000000"/>
                </a:solidFill>
                <a:latin typeface="Century Gothic"/>
                <a:ea typeface="Calibri" panose="020F0502020204030204"/>
                <a:cs typeface="Calibri" panose="020F0502020204030204"/>
              </a:rPr>
              <a:t>True!</a:t>
            </a:r>
            <a:endParaRPr lang="en-US" sz="1800" dirty="0">
              <a:latin typeface="Century Gothic"/>
              <a:ea typeface="Calibri" panose="020F0502020204030204"/>
              <a:cs typeface="Calibri"/>
            </a:endParaRPr>
          </a:p>
          <a:p>
            <a:pPr marL="0" indent="0">
              <a:buNone/>
            </a:pPr>
            <a:endParaRPr lang="en-US" sz="1800" dirty="0">
              <a:latin typeface="Century Gothic"/>
              <a:ea typeface="Calibri" panose="020F0502020204030204"/>
              <a:cs typeface="Calibri"/>
            </a:endParaRPr>
          </a:p>
          <a:p>
            <a:pPr marL="0" indent="0">
              <a:buNone/>
            </a:pPr>
            <a:r>
              <a:rPr lang="en-US" sz="1800" dirty="0">
                <a:latin typeface="Century Gothic"/>
                <a:ea typeface="Calibri" panose="020F0502020204030204"/>
                <a:cs typeface="Segoe UI"/>
              </a:rPr>
              <a:t>2. In the UK, video games must show an age rating (like 7, 12, 16, 18). These ratings are given by PEGI, and the system is enforced in UK law.</a:t>
            </a:r>
            <a:endParaRPr lang="en-US" sz="1800">
              <a:latin typeface="Century Gothic"/>
            </a:endParaRPr>
          </a:p>
          <a:p>
            <a:pPr marL="0" indent="0">
              <a:buNone/>
            </a:pPr>
            <a:endParaRPr lang="en-US" sz="1800" dirty="0">
              <a:latin typeface="Century Gothic"/>
              <a:ea typeface="Calibri" panose="020F0502020204030204"/>
              <a:cs typeface="Segoe UI"/>
            </a:endParaRPr>
          </a:p>
          <a:p>
            <a:pPr marL="0" indent="0">
              <a:buNone/>
            </a:pPr>
            <a:r>
              <a:rPr lang="en-US" sz="1800" dirty="0">
                <a:latin typeface="Century Gothic"/>
                <a:ea typeface="Calibri" panose="020F0502020204030204"/>
                <a:cs typeface="Calibri" panose="020F0502020204030204"/>
              </a:rPr>
              <a:t>3. The word 'Regulation' means </a:t>
            </a:r>
            <a:r>
              <a:rPr lang="en-US" sz="1800" b="1" dirty="0">
                <a:latin typeface="Century Gothic"/>
                <a:ea typeface="+mn-lt"/>
                <a:cs typeface="+mn-lt"/>
              </a:rPr>
              <a:t>Age Ratings:</a:t>
            </a:r>
            <a:r>
              <a:rPr lang="en-US" sz="1800" dirty="0">
                <a:latin typeface="Century Gothic"/>
                <a:ea typeface="+mn-lt"/>
                <a:cs typeface="+mn-lt"/>
              </a:rPr>
              <a:t> Systems like </a:t>
            </a:r>
            <a:r>
              <a:rPr lang="en-US" sz="1800" b="1" dirty="0">
                <a:latin typeface="Century Gothic"/>
                <a:ea typeface="+mn-lt"/>
                <a:cs typeface="+mn-lt"/>
              </a:rPr>
              <a:t>ESRB</a:t>
            </a:r>
            <a:r>
              <a:rPr lang="en-US" sz="1800" dirty="0">
                <a:latin typeface="Century Gothic"/>
                <a:ea typeface="+mn-lt"/>
                <a:cs typeface="+mn-lt"/>
              </a:rPr>
              <a:t> (North America) and </a:t>
            </a:r>
            <a:r>
              <a:rPr lang="en-US" sz="1800" b="1" dirty="0">
                <a:latin typeface="Century Gothic"/>
                <a:ea typeface="+mn-lt"/>
                <a:cs typeface="+mn-lt"/>
              </a:rPr>
              <a:t>PEGI</a:t>
            </a:r>
            <a:r>
              <a:rPr lang="en-US" sz="1800" dirty="0">
                <a:latin typeface="Century Gothic"/>
                <a:ea typeface="+mn-lt"/>
                <a:cs typeface="+mn-lt"/>
              </a:rPr>
              <a:t> (Europe) classify games based on content like violence or language to help parents make informed choices</a:t>
            </a:r>
            <a:r>
              <a:rPr lang="en-US" sz="1800" dirty="0">
                <a:ea typeface="+mn-lt"/>
                <a:cs typeface="+mn-lt"/>
              </a:rPr>
              <a:t>.</a:t>
            </a:r>
          </a:p>
          <a:p>
            <a:pPr marL="0" indent="0">
              <a:buNone/>
            </a:pPr>
            <a:endParaRPr lang="en-US" sz="1800" dirty="0">
              <a:latin typeface="Century Gothic"/>
              <a:ea typeface="Calibri" panose="020F0502020204030204"/>
              <a:cs typeface="Calibri" panose="020F0502020204030204"/>
            </a:endParaRPr>
          </a:p>
          <a:p>
            <a:pPr>
              <a:buAutoNum type="arabicPeriod"/>
            </a:pPr>
            <a:endParaRPr lang="en-GB" sz="3000" dirty="0">
              <a:solidFill>
                <a:srgbClr val="000000"/>
              </a:solidFill>
              <a:ea typeface="Calibri" panose="020F0502020204030204"/>
              <a:cs typeface="Calibri" panose="020F0502020204030204"/>
            </a:endParaRPr>
          </a:p>
          <a:p>
            <a:pPr marL="0" indent="0">
              <a:buNone/>
            </a:pPr>
            <a:endParaRPr lang="en-US" sz="2400" b="1" dirty="0">
              <a:solidFill>
                <a:srgbClr val="000000"/>
              </a:solidFill>
              <a:ea typeface="Calibri" panose="020F0502020204030204"/>
              <a:cs typeface="Calibri" panose="020F0502020204030204"/>
            </a:endParaRPr>
          </a:p>
          <a:p>
            <a:pPr marL="0" indent="0">
              <a:buNone/>
            </a:pPr>
            <a:endParaRPr lang="en-US" sz="2400" dirty="0">
              <a:solidFill>
                <a:srgbClr val="000000"/>
              </a:solidFill>
              <a:ea typeface="Calibri" panose="020F0502020204030204"/>
              <a:cs typeface="Calibri" panose="020F0502020204030204"/>
            </a:endParaRPr>
          </a:p>
        </p:txBody>
      </p:sp>
      <p:sp>
        <p:nvSpPr>
          <p:cNvPr id="12" name="Multiplication Sign 11">
            <a:extLst>
              <a:ext uri="{FF2B5EF4-FFF2-40B4-BE49-F238E27FC236}">
                <a16:creationId xmlns:a16="http://schemas.microsoft.com/office/drawing/2014/main" id="{90A26814-8EFB-971F-8E83-0F8DEBBE2D66}"/>
              </a:ext>
            </a:extLst>
          </p:cNvPr>
          <p:cNvSpPr/>
          <p:nvPr/>
        </p:nvSpPr>
        <p:spPr>
          <a:xfrm>
            <a:off x="5094953" y="4517742"/>
            <a:ext cx="737252" cy="586744"/>
          </a:xfrm>
          <a:prstGeom prst="mathMultiply">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ick PNG, Vector, PSD, and Clipart With ...">
            <a:extLst>
              <a:ext uri="{FF2B5EF4-FFF2-40B4-BE49-F238E27FC236}">
                <a16:creationId xmlns:a16="http://schemas.microsoft.com/office/drawing/2014/main" id="{E8081155-CC15-95EA-1E82-9C0BB338FF3B}"/>
              </a:ext>
            </a:extLst>
          </p:cNvPr>
          <p:cNvPicPr>
            <a:picLocks noChangeAspect="1"/>
          </p:cNvPicPr>
          <p:nvPr/>
        </p:nvPicPr>
        <p:blipFill>
          <a:blip r:embed="rId2"/>
          <a:stretch>
            <a:fillRect/>
          </a:stretch>
        </p:blipFill>
        <p:spPr>
          <a:xfrm>
            <a:off x="5235571" y="3268877"/>
            <a:ext cx="598016" cy="586745"/>
          </a:xfrm>
          <a:prstGeom prst="rect">
            <a:avLst/>
          </a:prstGeom>
          <a:ln>
            <a:noFill/>
          </a:ln>
        </p:spPr>
      </p:pic>
      <p:sp>
        <p:nvSpPr>
          <p:cNvPr id="15" name="Title 1">
            <a:extLst>
              <a:ext uri="{FF2B5EF4-FFF2-40B4-BE49-F238E27FC236}">
                <a16:creationId xmlns:a16="http://schemas.microsoft.com/office/drawing/2014/main" id="{A077D931-561D-913A-CA32-140A52AACACF}"/>
              </a:ext>
            </a:extLst>
          </p:cNvPr>
          <p:cNvSpPr>
            <a:spLocks noGrp="1"/>
          </p:cNvSpPr>
          <p:nvPr>
            <p:ph type="title"/>
          </p:nvPr>
        </p:nvSpPr>
        <p:spPr>
          <a:xfrm>
            <a:off x="4313" y="-3489"/>
            <a:ext cx="12158949" cy="1334743"/>
          </a:xfrm>
        </p:spPr>
        <p:txBody>
          <a:bodyPr/>
          <a:lstStyle/>
          <a:p>
            <a:r>
              <a:rPr lang="en-US" sz="3600" b="1" dirty="0">
                <a:latin typeface="Century Gothic"/>
              </a:rPr>
              <a:t>Learning Conversation: Media Studies – Video Games</a:t>
            </a:r>
            <a:endParaRPr lang="en-US" sz="3600" dirty="0"/>
          </a:p>
        </p:txBody>
      </p:sp>
      <p:pic>
        <p:nvPicPr>
          <p:cNvPr id="17" name="Picture 16" descr="UK Game Ratings – what they mean and ...">
            <a:extLst>
              <a:ext uri="{FF2B5EF4-FFF2-40B4-BE49-F238E27FC236}">
                <a16:creationId xmlns:a16="http://schemas.microsoft.com/office/drawing/2014/main" id="{A833DDA2-FAAE-5802-E901-843D13F28E8C}"/>
              </a:ext>
            </a:extLst>
          </p:cNvPr>
          <p:cNvPicPr>
            <a:picLocks noChangeAspect="1"/>
          </p:cNvPicPr>
          <p:nvPr/>
        </p:nvPicPr>
        <p:blipFill>
          <a:blip r:embed="rId4"/>
          <a:stretch>
            <a:fillRect/>
          </a:stretch>
        </p:blipFill>
        <p:spPr>
          <a:xfrm>
            <a:off x="7691609" y="5816389"/>
            <a:ext cx="2363119" cy="797920"/>
          </a:xfrm>
          <a:prstGeom prst="rect">
            <a:avLst/>
          </a:prstGeom>
        </p:spPr>
      </p:pic>
      <p:pic>
        <p:nvPicPr>
          <p:cNvPr id="14" name="Picture 13" descr="A group of people in clothing&#10;&#10;AI-generated content may be incorrect.">
            <a:extLst>
              <a:ext uri="{FF2B5EF4-FFF2-40B4-BE49-F238E27FC236}">
                <a16:creationId xmlns:a16="http://schemas.microsoft.com/office/drawing/2014/main" id="{8D8FF98A-FE23-A0AC-B853-00F3382B68C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294646" y="5062841"/>
            <a:ext cx="2914250" cy="1633666"/>
          </a:xfrm>
          <a:prstGeom prst="rect">
            <a:avLst/>
          </a:prstGeom>
        </p:spPr>
      </p:pic>
    </p:spTree>
    <p:extLst>
      <p:ext uri="{BB962C8B-B14F-4D97-AF65-F5344CB8AC3E}">
        <p14:creationId xmlns:p14="http://schemas.microsoft.com/office/powerpoint/2010/main" val="656085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7E104DEC8E19468DFC7E6F29AE26D9" ma:contentTypeVersion="19" ma:contentTypeDescription="Create a new document." ma:contentTypeScope="" ma:versionID="2f052a91bcb8276a6d072ec9093bdffd">
  <xsd:schema xmlns:xsd="http://www.w3.org/2001/XMLSchema" xmlns:xs="http://www.w3.org/2001/XMLSchema" xmlns:p="http://schemas.microsoft.com/office/2006/metadata/properties" xmlns:ns2="e521bfa0-e417-418d-9d8e-4c0354ee8ee4" xmlns:ns3="d9b0558c-efbd-4062-9bdd-d378d4cc9a64" targetNamespace="http://schemas.microsoft.com/office/2006/metadata/properties" ma:root="true" ma:fieldsID="53db35bf4d250fc51a8776b27ba4652c" ns2:_="" ns3:_="">
    <xsd:import namespace="e521bfa0-e417-418d-9d8e-4c0354ee8ee4"/>
    <xsd:import namespace="d9b0558c-efbd-4062-9bdd-d378d4cc9a64"/>
    <xsd:element name="properties">
      <xsd:complexType>
        <xsd:sequence>
          <xsd:element name="documentManagement">
            <xsd:complexType>
              <xsd:all>
                <xsd:element ref="ns2:n3df302ba2a24bcc96b8138d251cda8c" minOccurs="0"/>
                <xsd:element ref="ns2:TaxCatchAll"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21bfa0-e417-418d-9d8e-4c0354ee8ee4" elementFormDefault="qualified">
    <xsd:import namespace="http://schemas.microsoft.com/office/2006/documentManagement/types"/>
    <xsd:import namespace="http://schemas.microsoft.com/office/infopath/2007/PartnerControls"/>
    <xsd:element name="n3df302ba2a24bcc96b8138d251cda8c" ma:index="9" nillable="true" ma:taxonomy="true" ma:internalName="n3df302ba2a24bcc96b8138d251cda8c" ma:taxonomyFieldName="Staff_x0020_Category" ma:displayName="Staff Category" ma:fieldId="{73df302b-a2a2-4bcc-96b8-138d251cda8c}" ma:sspId="94ebd6f3-63f5-4a01-a2ae-c478bf524dda" ma:termSetId="760a52ba-388c-443e-a7ec-f97bc2dd617d"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ba003c10-b600-42fa-b5d4-88eb0dff068e}" ma:internalName="TaxCatchAll" ma:showField="CatchAllData" ma:web="e521bfa0-e417-418d-9d8e-4c0354ee8ee4">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9b0558c-efbd-4062-9bdd-d378d4cc9a6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94ebd6f3-63f5-4a01-a2ae-c478bf524dda"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521bfa0-e417-418d-9d8e-4c0354ee8ee4" xsi:nil="true"/>
    <lcf76f155ced4ddcb4097134ff3c332f xmlns="d9b0558c-efbd-4062-9bdd-d378d4cc9a64">
      <Terms xmlns="http://schemas.microsoft.com/office/infopath/2007/PartnerControls"/>
    </lcf76f155ced4ddcb4097134ff3c332f>
    <n3df302ba2a24bcc96b8138d251cda8c xmlns="e521bfa0-e417-418d-9d8e-4c0354ee8ee4">
      <Terms xmlns="http://schemas.microsoft.com/office/infopath/2007/PartnerControls"/>
    </n3df302ba2a24bcc96b8138d251cda8c>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E81632-C037-40E9-A71F-30D4DB0652A4}"/>
</file>

<file path=customXml/itemProps2.xml><?xml version="1.0" encoding="utf-8"?>
<ds:datastoreItem xmlns:ds="http://schemas.openxmlformats.org/officeDocument/2006/customXml" ds:itemID="{C8FAB0A9-BD19-4951-8023-44AA32BED482}">
  <ds:schemaRefs>
    <ds:schemaRef ds:uri="6419a1ae-e36e-4fb2-bfe3-7b4b40b0b5db"/>
    <ds:schemaRef ds:uri="90ceceff-b7fb-4559-aa8a-78ad335d9e20"/>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A22D315F-1496-4469-B688-61D30899208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TotalTime>
  <Words>1367</Words>
  <Application>Microsoft Office PowerPoint</Application>
  <PresentationFormat>Widescreen</PresentationFormat>
  <Paragraphs>179</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Calibri</vt:lpstr>
      <vt:lpstr>Calibri Light</vt:lpstr>
      <vt:lpstr>Century Gothic</vt:lpstr>
      <vt:lpstr>Office Theme</vt:lpstr>
      <vt:lpstr>  Learning Conversation: Media Studies - Advertising</vt:lpstr>
      <vt:lpstr>Learning Conversation: Media Studies - Advertising </vt:lpstr>
      <vt:lpstr>     Learning Conversation: Media Studies - Magazines</vt:lpstr>
      <vt:lpstr>   Learning Conversation: Media Studies - Magazines </vt:lpstr>
      <vt:lpstr> Learning Conversation: Media Studies – Film Posters</vt:lpstr>
      <vt:lpstr>   Learning Conversation: Media Studies – Film Posters </vt:lpstr>
      <vt:lpstr>PowerPoint Presentation</vt:lpstr>
      <vt:lpstr>Learning Conversation: Media Studies - Radio</vt:lpstr>
      <vt:lpstr>PowerPoint Presentation</vt:lpstr>
      <vt:lpstr>Learning Conversation: Media Studies – Video Games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Everson</dc:creator>
  <cp:lastModifiedBy>Ms Everson</cp:lastModifiedBy>
  <cp:revision>357</cp:revision>
  <dcterms:created xsi:type="dcterms:W3CDTF">2026-02-02T13:42:44Z</dcterms:created>
  <dcterms:modified xsi:type="dcterms:W3CDTF">2026-02-06T11:04:10Z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0x010100527E104DEC8E19468DFC7E6F29AE26D9</vt:lpwstr>
  </property>
  <property fmtid="{D5CDD505-2E9C-101B-9397-08002B2CF9AE}" pid="3" name="Staff_x0020_Category">
    <vt:lpwstr/>
  </property>
  <property fmtid="{D5CDD505-2E9C-101B-9397-08002B2CF9AE}" pid="4" name="Staff Category">
    <vt:lpwstr/>
  </property>
  <property fmtid="{D5CDD505-2E9C-101B-9397-08002B2CF9AE}" pid="5" name="Exam_x0020_Board">
    <vt:lpwstr/>
  </property>
  <property fmtid="{D5CDD505-2E9C-101B-9397-08002B2CF9AE}" pid="6" name="Topic">
    <vt:lpwstr/>
  </property>
  <property fmtid="{D5CDD505-2E9C-101B-9397-08002B2CF9AE}" pid="7" name="MediaServiceImageTags">
    <vt:lpwstr/>
  </property>
  <property fmtid="{D5CDD505-2E9C-101B-9397-08002B2CF9AE}" pid="8" name="Term">
    <vt:lpwstr/>
  </property>
  <property fmtid="{D5CDD505-2E9C-101B-9397-08002B2CF9AE}" pid="9" name="Week">
    <vt:lpwstr/>
  </property>
  <property fmtid="{D5CDD505-2E9C-101B-9397-08002B2CF9AE}" pid="10" name="Exam Board">
    <vt:lpwstr/>
  </property>
</Properties>
</file>